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11"/>
    <p:sldMasterId id="2147483654" r:id="rId112"/>
    <p:sldMasterId id="2147483657" r:id="rId113"/>
  </p:sldMasterIdLst>
  <p:notesMasterIdLst>
    <p:notesMasterId r:id="rId158"/>
  </p:notesMasterIdLst>
  <p:sldIdLst>
    <p:sldId id="437" r:id="rId114"/>
    <p:sldId id="425" r:id="rId115"/>
    <p:sldId id="426" r:id="rId116"/>
    <p:sldId id="259" r:id="rId117"/>
    <p:sldId id="264" r:id="rId118"/>
    <p:sldId id="265" r:id="rId119"/>
    <p:sldId id="267" r:id="rId120"/>
    <p:sldId id="439" r:id="rId121"/>
    <p:sldId id="283" r:id="rId122"/>
    <p:sldId id="441" r:id="rId123"/>
    <p:sldId id="427" r:id="rId124"/>
    <p:sldId id="442" r:id="rId125"/>
    <p:sldId id="296" r:id="rId126"/>
    <p:sldId id="443" r:id="rId127"/>
    <p:sldId id="444" r:id="rId128"/>
    <p:sldId id="308" r:id="rId129"/>
    <p:sldId id="309" r:id="rId130"/>
    <p:sldId id="310" r:id="rId131"/>
    <p:sldId id="445" r:id="rId132"/>
    <p:sldId id="429" r:id="rId133"/>
    <p:sldId id="428" r:id="rId134"/>
    <p:sldId id="333" r:id="rId135"/>
    <p:sldId id="343" r:id="rId136"/>
    <p:sldId id="430" r:id="rId137"/>
    <p:sldId id="354" r:id="rId138"/>
    <p:sldId id="355" r:id="rId139"/>
    <p:sldId id="361" r:id="rId140"/>
    <p:sldId id="432" r:id="rId141"/>
    <p:sldId id="449" r:id="rId142"/>
    <p:sldId id="450" r:id="rId143"/>
    <p:sldId id="389" r:id="rId144"/>
    <p:sldId id="406" r:id="rId145"/>
    <p:sldId id="433" r:id="rId146"/>
    <p:sldId id="412" r:id="rId147"/>
    <p:sldId id="413" r:id="rId148"/>
    <p:sldId id="414" r:id="rId149"/>
    <p:sldId id="415" r:id="rId150"/>
    <p:sldId id="416" r:id="rId151"/>
    <p:sldId id="417" r:id="rId152"/>
    <p:sldId id="418" r:id="rId153"/>
    <p:sldId id="435" r:id="rId154"/>
    <p:sldId id="434" r:id="rId155"/>
    <p:sldId id="420" r:id="rId156"/>
    <p:sldId id="421" r:id="rId157"/>
  </p:sldIdLst>
  <p:sldSz cx="12168188" cy="684053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8632" autoAdjust="0"/>
    <p:restoredTop sz="78142" autoAdjust="0"/>
  </p:normalViewPr>
  <p:slideViewPr>
    <p:cSldViewPr showGuides="1">
      <p:cViewPr>
        <p:scale>
          <a:sx n="70" d="100"/>
          <a:sy n="70" d="100"/>
        </p:scale>
        <p:origin x="1272" y="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4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slide" Target="slides/slide25.xml"/><Relationship Id="rId159" Type="http://schemas.openxmlformats.org/officeDocument/2006/relationships/presProps" Target="presProps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slide" Target="slides/slide15.xml"/><Relationship Id="rId149" Type="http://schemas.openxmlformats.org/officeDocument/2006/relationships/slide" Target="slides/slide36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viewProps" Target="viewProps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slide" Target="slides/slide5.xml"/><Relationship Id="rId139" Type="http://schemas.openxmlformats.org/officeDocument/2006/relationships/slide" Target="slides/slide26.xml"/><Relationship Id="rId85" Type="http://schemas.openxmlformats.org/officeDocument/2006/relationships/customXml" Target="../customXml/item85.xml"/><Relationship Id="rId150" Type="http://schemas.openxmlformats.org/officeDocument/2006/relationships/slide" Target="slides/slide3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slide" Target="slides/slide11.xml"/><Relationship Id="rId129" Type="http://schemas.openxmlformats.org/officeDocument/2006/relationships/slide" Target="slides/slide16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slide" Target="slides/slide27.xml"/><Relationship Id="rId145" Type="http://schemas.openxmlformats.org/officeDocument/2006/relationships/slide" Target="slides/slide32.xml"/><Relationship Id="rId16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slide" Target="slides/slide1.xml"/><Relationship Id="rId119" Type="http://schemas.openxmlformats.org/officeDocument/2006/relationships/slide" Target="slides/slide6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slide" Target="slides/slide17.xml"/><Relationship Id="rId135" Type="http://schemas.openxmlformats.org/officeDocument/2006/relationships/slide" Target="slides/slide22.xml"/><Relationship Id="rId151" Type="http://schemas.openxmlformats.org/officeDocument/2006/relationships/slide" Target="slides/slide38.xml"/><Relationship Id="rId156" Type="http://schemas.openxmlformats.org/officeDocument/2006/relationships/slide" Target="slides/slide43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slide" Target="slides/slide7.xml"/><Relationship Id="rId125" Type="http://schemas.openxmlformats.org/officeDocument/2006/relationships/slide" Target="slides/slide12.xml"/><Relationship Id="rId141" Type="http://schemas.openxmlformats.org/officeDocument/2006/relationships/slide" Target="slides/slide28.xml"/><Relationship Id="rId146" Type="http://schemas.openxmlformats.org/officeDocument/2006/relationships/slide" Target="slides/slide33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tableStyles" Target="tableStyles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slide" Target="slides/slide2.xml"/><Relationship Id="rId131" Type="http://schemas.openxmlformats.org/officeDocument/2006/relationships/slide" Target="slides/slide18.xml"/><Relationship Id="rId136" Type="http://schemas.openxmlformats.org/officeDocument/2006/relationships/slide" Target="slides/slide23.xml"/><Relationship Id="rId157" Type="http://schemas.openxmlformats.org/officeDocument/2006/relationships/slide" Target="slides/slide44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39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slide" Target="slides/slide13.xml"/><Relationship Id="rId147" Type="http://schemas.openxmlformats.org/officeDocument/2006/relationships/slide" Target="slides/slide34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slide" Target="slides/slide8.xml"/><Relationship Id="rId142" Type="http://schemas.openxmlformats.org/officeDocument/2006/relationships/slide" Target="slides/slide29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slide" Target="slides/slide3.xml"/><Relationship Id="rId137" Type="http://schemas.openxmlformats.org/officeDocument/2006/relationships/slide" Target="slides/slide24.xml"/><Relationship Id="rId158" Type="http://schemas.openxmlformats.org/officeDocument/2006/relationships/notesMaster" Target="notesMasters/notesMaster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slideMaster" Target="slideMasters/slideMaster1.xml"/><Relationship Id="rId132" Type="http://schemas.openxmlformats.org/officeDocument/2006/relationships/slide" Target="slides/slide19.xml"/><Relationship Id="rId153" Type="http://schemas.openxmlformats.org/officeDocument/2006/relationships/slide" Target="slides/slide40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slide" Target="slides/slide14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slide" Target="slides/slide9.xml"/><Relationship Id="rId143" Type="http://schemas.openxmlformats.org/officeDocument/2006/relationships/slide" Target="slides/slide30.xml"/><Relationship Id="rId148" Type="http://schemas.openxmlformats.org/officeDocument/2006/relationships/slide" Target="slides/slide3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slideMaster" Target="slideMasters/slideMaster2.xml"/><Relationship Id="rId133" Type="http://schemas.openxmlformats.org/officeDocument/2006/relationships/slide" Target="slides/slide20.xml"/><Relationship Id="rId154" Type="http://schemas.openxmlformats.org/officeDocument/2006/relationships/slide" Target="slides/slide41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slide" Target="slides/slide10.xml"/><Relationship Id="rId144" Type="http://schemas.openxmlformats.org/officeDocument/2006/relationships/slide" Target="slides/slide31.xml"/><Relationship Id="rId90" Type="http://schemas.openxmlformats.org/officeDocument/2006/relationships/customXml" Target="../customXml/item90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slideMaster" Target="slideMasters/slideMaster3.xml"/><Relationship Id="rId134" Type="http://schemas.openxmlformats.org/officeDocument/2006/relationships/slide" Target="slides/slide21.xml"/><Relationship Id="rId80" Type="http://schemas.openxmlformats.org/officeDocument/2006/relationships/customXml" Target="../customXml/item80.xml"/><Relationship Id="rId155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41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12" Type="http://schemas.openxmlformats.org/officeDocument/2006/relationships/image" Target="../media/image40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Relationship Id="rId14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Relationship Id="rId9" Type="http://schemas.openxmlformats.org/officeDocument/2006/relationships/image" Target="../media/image7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E16A1-CD54-44AD-AAEF-7C0100267705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C518D-AE7E-41F4-BDAF-13DD522B5C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76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8800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5985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2334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0951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0855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9"/>
            <a:ext cx="12168188" cy="6833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t>2025/6/3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slide" Target="../slides/slide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"/>
            <a:ext cx="12168188" cy="395878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95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8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45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38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94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9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2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41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34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88" cy="684053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"/>
            <a:ext cx="12168188" cy="252230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0" tIns="45614" rIns="91230" bIns="45614"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40876" y="6268995"/>
            <a:ext cx="1178623" cy="337692"/>
          </a:xfrm>
          <a:prstGeom prst="rect">
            <a:avLst/>
          </a:prstGeom>
          <a:noFill/>
        </p:spPr>
        <p:txBody>
          <a:bodyPr wrap="square" lIns="91230" tIns="45614" rIns="91230" bIns="45614">
            <a:spAutoFit/>
          </a:bodyPr>
          <a:lstStyle/>
          <a:p>
            <a:pPr algn="ctr"/>
            <a:r>
              <a:rPr lang="zh-CN" altLang="en-US" sz="1600" baseline="0" dirty="0">
                <a:solidFill>
                  <a:srgbClr val="DE0000"/>
                </a:solidFill>
                <a:hlinkClick r:id="rId5" action="ppaction://hlinksldjump"/>
              </a:rPr>
              <a:t>返回目录</a:t>
            </a:r>
            <a:endParaRPr lang="zh-CN" altLang="en-US" sz="1600" baseline="0" dirty="0">
              <a:solidFill>
                <a:srgbClr val="DE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95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8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1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38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31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5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2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78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34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88" cy="684053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"/>
            <a:ext cx="12168188" cy="252230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1" tIns="45609" rIns="91221" bIns="45609"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89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32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25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1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74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67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5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78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71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24.wmf"/><Relationship Id="rId4" Type="http://schemas.openxmlformats.org/officeDocument/2006/relationships/image" Target="../media/image25.jpeg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wmf"/><Relationship Id="rId18" Type="http://schemas.openxmlformats.org/officeDocument/2006/relationships/image" Target="../media/image45.jpeg"/><Relationship Id="rId26" Type="http://schemas.openxmlformats.org/officeDocument/2006/relationships/oleObject" Target="../embeddings/oleObject14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35.wmf"/><Relationship Id="rId34" Type="http://schemas.openxmlformats.org/officeDocument/2006/relationships/oleObject" Target="../embeddings/oleObject18.bin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34.wmf"/><Relationship Id="rId25" Type="http://schemas.openxmlformats.org/officeDocument/2006/relationships/image" Target="../media/image37.wmf"/><Relationship Id="rId33" Type="http://schemas.openxmlformats.org/officeDocument/2006/relationships/image" Target="../media/image41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39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1.wmf"/><Relationship Id="rId24" Type="http://schemas.openxmlformats.org/officeDocument/2006/relationships/oleObject" Target="../embeddings/oleObject13.bin"/><Relationship Id="rId32" Type="http://schemas.openxmlformats.org/officeDocument/2006/relationships/oleObject" Target="../embeddings/oleObject17.bin"/><Relationship Id="rId5" Type="http://schemas.openxmlformats.org/officeDocument/2006/relationships/image" Target="../media/image44.jpeg"/><Relationship Id="rId15" Type="http://schemas.openxmlformats.org/officeDocument/2006/relationships/image" Target="../media/image33.wmf"/><Relationship Id="rId23" Type="http://schemas.openxmlformats.org/officeDocument/2006/relationships/image" Target="../media/image36.wmf"/><Relationship Id="rId28" Type="http://schemas.openxmlformats.org/officeDocument/2006/relationships/oleObject" Target="../embeddings/oleObject15.bin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46.jpeg"/><Relationship Id="rId31" Type="http://schemas.openxmlformats.org/officeDocument/2006/relationships/image" Target="../media/image40.wmf"/><Relationship Id="rId4" Type="http://schemas.openxmlformats.org/officeDocument/2006/relationships/image" Target="../media/image43.jpeg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38.wmf"/><Relationship Id="rId30" Type="http://schemas.openxmlformats.org/officeDocument/2006/relationships/oleObject" Target="../embeddings/oleObject16.bin"/><Relationship Id="rId35" Type="http://schemas.openxmlformats.org/officeDocument/2006/relationships/image" Target="../media/image42.wmf"/><Relationship Id="rId8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50.wmf"/><Relationship Id="rId18" Type="http://schemas.openxmlformats.org/officeDocument/2006/relationships/image" Target="../media/image52.wmf"/><Relationship Id="rId3" Type="http://schemas.openxmlformats.org/officeDocument/2006/relationships/notesSlide" Target="../notesSlides/notesSlide11.xml"/><Relationship Id="rId21" Type="http://schemas.openxmlformats.org/officeDocument/2006/relationships/oleObject" Target="../embeddings/oleObject26.bin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22.bin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57.jpeg"/><Relationship Id="rId20" Type="http://schemas.openxmlformats.org/officeDocument/2006/relationships/image" Target="../media/image53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9.wmf"/><Relationship Id="rId5" Type="http://schemas.openxmlformats.org/officeDocument/2006/relationships/image" Target="../media/image56.jpeg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21.bin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55.jpeg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23.bin"/><Relationship Id="rId22" Type="http://schemas.openxmlformats.org/officeDocument/2006/relationships/image" Target="../media/image5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0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9.jpeg"/><Relationship Id="rId9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31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65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2.jpeg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61.jpeg"/><Relationship Id="rId10" Type="http://schemas.openxmlformats.org/officeDocument/2006/relationships/image" Target="../media/image64.wmf"/><Relationship Id="rId4" Type="http://schemas.openxmlformats.org/officeDocument/2006/relationships/image" Target="../media/image60.jpeg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6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76.wmf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40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79.jpeg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74.wmf"/><Relationship Id="rId22" Type="http://schemas.openxmlformats.org/officeDocument/2006/relationships/image" Target="../media/image7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24.xml"/><Relationship Id="rId3" Type="http://schemas.openxmlformats.org/officeDocument/2006/relationships/slide" Target="slide4.xml"/><Relationship Id="rId7" Type="http://schemas.openxmlformats.org/officeDocument/2006/relationships/slide" Target="slide11.xml"/><Relationship Id="rId12" Type="http://schemas.openxmlformats.org/officeDocument/2006/relationships/slide" Target="slide20.xml"/><Relationship Id="rId17" Type="http://schemas.openxmlformats.org/officeDocument/2006/relationships/slide" Target="slide41.xml"/><Relationship Id="rId2" Type="http://schemas.openxmlformats.org/officeDocument/2006/relationships/slide" Target="slide3.xml"/><Relationship Id="rId16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image" Target="../media/image3.png"/><Relationship Id="rId5" Type="http://schemas.openxmlformats.org/officeDocument/2006/relationships/slide" Target="slide13.xml"/><Relationship Id="rId15" Type="http://schemas.openxmlformats.org/officeDocument/2006/relationships/slide" Target="slide28.xml"/><Relationship Id="rId10" Type="http://schemas.openxmlformats.org/officeDocument/2006/relationships/slide" Target="slide40.xml"/><Relationship Id="rId4" Type="http://schemas.openxmlformats.org/officeDocument/2006/relationships/slide" Target="slide6.xml"/><Relationship Id="rId9" Type="http://schemas.openxmlformats.org/officeDocument/2006/relationships/slide" Target="slide29.xml"/><Relationship Id="rId1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94.jpeg"/><Relationship Id="rId5" Type="http://schemas.openxmlformats.org/officeDocument/2006/relationships/image" Target="../media/image92.jpeg"/><Relationship Id="rId10" Type="http://schemas.openxmlformats.org/officeDocument/2006/relationships/image" Target="../media/image93.jpeg"/><Relationship Id="rId4" Type="http://schemas.openxmlformats.org/officeDocument/2006/relationships/image" Target="../media/image91.jpeg"/><Relationship Id="rId9" Type="http://schemas.openxmlformats.org/officeDocument/2006/relationships/image" Target="../media/image90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12" Type="http://schemas.openxmlformats.org/officeDocument/2006/relationships/image" Target="../media/image9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9.jpeg"/><Relationship Id="rId11" Type="http://schemas.openxmlformats.org/officeDocument/2006/relationships/oleObject" Target="../embeddings/oleObject43.bin"/><Relationship Id="rId5" Type="http://schemas.openxmlformats.org/officeDocument/2006/relationships/image" Target="../media/image98.jpeg"/><Relationship Id="rId10" Type="http://schemas.openxmlformats.org/officeDocument/2006/relationships/image" Target="../media/image103.jpeg"/><Relationship Id="rId4" Type="http://schemas.openxmlformats.org/officeDocument/2006/relationships/image" Target="../media/image97.jpeg"/><Relationship Id="rId9" Type="http://schemas.openxmlformats.org/officeDocument/2006/relationships/image" Target="../media/image10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10" Type="http://schemas.openxmlformats.org/officeDocument/2006/relationships/image" Target="../media/image104.wmf"/><Relationship Id="rId4" Type="http://schemas.openxmlformats.org/officeDocument/2006/relationships/image" Target="../media/image106.jpeg"/><Relationship Id="rId9" Type="http://schemas.openxmlformats.org/officeDocument/2006/relationships/oleObject" Target="../embeddings/oleObject4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11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120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17.wmf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119.wmf"/><Relationship Id="rId5" Type="http://schemas.openxmlformats.org/officeDocument/2006/relationships/image" Target="../media/image116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118.wmf"/><Relationship Id="rId14" Type="http://schemas.openxmlformats.org/officeDocument/2006/relationships/image" Target="../media/image12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0.wmf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18153" y="2932453"/>
            <a:ext cx="8609326" cy="975631"/>
          </a:xfrm>
          <a:prstGeom prst="rect">
            <a:avLst/>
          </a:prstGeom>
        </p:spPr>
        <p:txBody>
          <a:bodyPr lIns="91239" tIns="45619" rIns="91239" bIns="4561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>
              <a:lnSpc>
                <a:spcPct val="150000"/>
              </a:lnSpc>
              <a:defRPr/>
            </a:pPr>
            <a:r>
              <a:rPr lang="zh-CN" altLang="en-US" sz="4000" b="1" kern="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第</a:t>
            </a:r>
            <a:r>
              <a:rPr lang="en-US" altLang="zh-CN" sz="4000" b="1" kern="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4</a:t>
            </a:r>
            <a:r>
              <a:rPr lang="zh-CN" altLang="en-US" sz="4000" b="1" kern="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章　曲线运动  万有引力</a:t>
            </a:r>
          </a:p>
        </p:txBody>
      </p:sp>
      <p:sp>
        <p:nvSpPr>
          <p:cNvPr id="9" name="Rectangle 2"/>
          <p:cNvSpPr txBox="1"/>
          <p:nvPr/>
        </p:nvSpPr>
        <p:spPr>
          <a:xfrm>
            <a:off x="4571926" y="1943052"/>
            <a:ext cx="2808312" cy="884933"/>
          </a:xfrm>
          <a:prstGeom prst="rect">
            <a:avLst/>
          </a:prstGeom>
          <a:noFill/>
          <a:ln w="9525">
            <a:noFill/>
          </a:ln>
        </p:spPr>
        <p:txBody>
          <a:bodyPr lIns="91239" tIns="45619" rIns="91239" bIns="4561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kern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4400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 理</a:t>
            </a:r>
            <a:endParaRPr lang="zh-CN" altLang="en-US" sz="4000" kern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03774" y="641949"/>
            <a:ext cx="5760640" cy="1015459"/>
          </a:xfrm>
          <a:prstGeom prst="rect">
            <a:avLst/>
          </a:prstGeom>
          <a:noFill/>
        </p:spPr>
        <p:txBody>
          <a:bodyPr wrap="square" lIns="91239" tIns="45619" rIns="91239" bIns="45619" rtlCol="0">
            <a:spAutoFit/>
          </a:bodyPr>
          <a:lstStyle/>
          <a:p>
            <a:pPr algn="ctr"/>
            <a:r>
              <a:rPr lang="zh-CN" altLang="en-US" sz="6000" b="1" spc="150" dirty="0">
                <a:solidFill>
                  <a:srgbClr val="00B05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北京高考复习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448FD4-2B45-E720-E78A-5F01BF72AF40}"/>
              </a:ext>
            </a:extLst>
          </p:cNvPr>
          <p:cNvSpPr txBox="1">
            <a:spLocks noChangeArrowheads="1"/>
          </p:cNvSpPr>
          <p:nvPr/>
        </p:nvSpPr>
        <p:spPr>
          <a:xfrm>
            <a:off x="7596262" y="4695313"/>
            <a:ext cx="4000814" cy="975631"/>
          </a:xfrm>
          <a:prstGeom prst="rect">
            <a:avLst/>
          </a:prstGeom>
        </p:spPr>
        <p:txBody>
          <a:bodyPr lIns="91239" tIns="45619" rIns="91239" bIns="45619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2495"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chemeClr val="bg2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北京八中少儿班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ACF67467-A17F-4398-9201-B2F14C4B5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860678"/>
              </p:ext>
            </p:extLst>
          </p:nvPr>
        </p:nvGraphicFramePr>
        <p:xfrm>
          <a:off x="575480" y="911997"/>
          <a:ext cx="11283696" cy="423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121">
                  <a:extLst>
                    <a:ext uri="{9D8B030D-6E8A-4147-A177-3AD203B41FA5}">
                      <a16:colId xmlns:a16="http://schemas.microsoft.com/office/drawing/2014/main" val="3825503320"/>
                    </a:ext>
                  </a:extLst>
                </a:gridCol>
                <a:gridCol w="2323113">
                  <a:extLst>
                    <a:ext uri="{9D8B030D-6E8A-4147-A177-3AD203B41FA5}">
                      <a16:colId xmlns:a16="http://schemas.microsoft.com/office/drawing/2014/main" val="1737496129"/>
                    </a:ext>
                  </a:extLst>
                </a:gridCol>
                <a:gridCol w="2337379">
                  <a:extLst>
                    <a:ext uri="{9D8B030D-6E8A-4147-A177-3AD203B41FA5}">
                      <a16:colId xmlns:a16="http://schemas.microsoft.com/office/drawing/2014/main" val="2919085200"/>
                    </a:ext>
                  </a:extLst>
                </a:gridCol>
                <a:gridCol w="2808313">
                  <a:extLst>
                    <a:ext uri="{9D8B030D-6E8A-4147-A177-3AD203B41FA5}">
                      <a16:colId xmlns:a16="http://schemas.microsoft.com/office/drawing/2014/main" val="2903493882"/>
                    </a:ext>
                  </a:extLst>
                </a:gridCol>
                <a:gridCol w="2966770">
                  <a:extLst>
                    <a:ext uri="{9D8B030D-6E8A-4147-A177-3AD203B41FA5}">
                      <a16:colId xmlns:a16="http://schemas.microsoft.com/office/drawing/2014/main" val="3905891841"/>
                    </a:ext>
                  </a:extLst>
                </a:gridCol>
              </a:tblGrid>
              <a:tr h="1860200">
                <a:tc>
                  <a:txBody>
                    <a:bodyPr/>
                    <a:lstStyle/>
                    <a:p>
                      <a:pPr marL="0" marR="0" lvl="0" indent="0" algn="ctr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1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情境图示</a:t>
                      </a:r>
                    </a:p>
                    <a:p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158680"/>
                  </a:ext>
                </a:extLst>
              </a:tr>
              <a:tr h="1800200">
                <a:tc>
                  <a:txBody>
                    <a:bodyPr/>
                    <a:lstStyle/>
                    <a:p>
                      <a:pPr marL="0" marR="0" lvl="0" indent="0" algn="ctr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1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分解图示</a:t>
                      </a:r>
                    </a:p>
                    <a:p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54278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1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结论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kumimoji="0" lang="zh-CN" altLang="en-US" sz="2400" b="0" i="1" u="none" strike="noStrike" kern="0" cap="none" spc="0" normalizeH="0" baseline="-1500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B</a:t>
                      </a:r>
                      <a:r>
                        <a:rPr kumimoji="0" lang="zh-CN" altLang="en-US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=v</a:t>
                      </a:r>
                      <a:r>
                        <a:rPr kumimoji="0" lang="zh-CN" altLang="en-US" sz="2400" b="0" i="0" u="none" strike="noStrike" kern="0" cap="none" spc="0" normalizeH="0" baseline="-1500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1</a:t>
                      </a:r>
                      <a:r>
                        <a:rPr kumimoji="0" lang="zh-CN" altLang="en-US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=v</a:t>
                      </a:r>
                      <a:r>
                        <a:rPr kumimoji="0" lang="zh-CN" altLang="en-US" sz="2400" b="0" i="1" u="none" strike="noStrike" kern="0" cap="none" spc="0" normalizeH="0" baseline="-1500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A</a:t>
                      </a:r>
                      <a:r>
                        <a:rPr kumimoji="0" lang="zh-CN" alt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cos</a:t>
                      </a:r>
                      <a:r>
                        <a:rPr kumimoji="0" lang="zh-CN" altLang="en-US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kumimoji="0" lang="zh-CN" altLang="en-US" sz="2400" b="0" i="0" u="none" strike="noStrike" kern="0" cap="none" spc="0" normalizeH="0" baseline="-1500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0</a:t>
                      </a:r>
                      <a:r>
                        <a:rPr kumimoji="0" lang="zh-CN" altLang="en-US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=v</a:t>
                      </a:r>
                      <a:r>
                        <a:rPr kumimoji="0" lang="zh-CN" altLang="en-US" sz="2400" b="0" i="0" u="none" strike="noStrike" kern="0" cap="none" spc="0" normalizeH="0" baseline="-1500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1</a:t>
                      </a:r>
                      <a:r>
                        <a:rPr kumimoji="0" lang="zh-CN" altLang="en-US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=v</a:t>
                      </a:r>
                      <a:r>
                        <a:rPr kumimoji="0" lang="zh-CN" altLang="en-US" sz="2400" b="0" i="1" u="none" strike="noStrike" kern="0" cap="none" spc="0" normalizeH="0" baseline="-1500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A</a:t>
                      </a:r>
                      <a:r>
                        <a:rPr kumimoji="0" lang="zh-CN" alt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cos</a:t>
                      </a:r>
                      <a:r>
                        <a:rPr kumimoji="0" lang="zh-CN" altLang="en-US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kumimoji="0" lang="zh-CN" altLang="en-US" sz="2400" b="0" i="1" u="none" strike="noStrike" kern="0" cap="none" spc="0" normalizeH="0" baseline="-1500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A</a:t>
                      </a:r>
                      <a:r>
                        <a:rPr kumimoji="0" lang="zh-CN" alt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cos</a:t>
                      </a:r>
                      <a:r>
                        <a:rPr kumimoji="0" lang="zh-CN" altLang="en-US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α</a:t>
                      </a:r>
                      <a:r>
                        <a:rPr kumimoji="0" lang="zh-CN" alt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=</a:t>
                      </a:r>
                      <a:r>
                        <a:rPr kumimoji="0" lang="zh-CN" altLang="en-US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kumimoji="0" lang="zh-CN" altLang="en-US" sz="2400" b="0" i="1" u="none" strike="noStrike" kern="0" cap="none" spc="0" normalizeH="0" baseline="-1500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B</a:t>
                      </a:r>
                      <a:r>
                        <a:rPr kumimoji="0" lang="zh-CN" alt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cos</a:t>
                      </a:r>
                      <a:r>
                        <a:rPr kumimoji="0" lang="zh-CN" altLang="en-US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β</a:t>
                      </a:r>
                      <a:endParaRPr lang="zh-CN" alt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kumimoji="0" lang="zh-CN" altLang="en-US" sz="2400" b="0" i="1" u="none" strike="noStrike" kern="0" cap="none" spc="0" normalizeH="0" baseline="-1500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A</a:t>
                      </a:r>
                      <a:r>
                        <a:rPr kumimoji="0" lang="zh-CN" alt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cos</a:t>
                      </a:r>
                      <a:r>
                        <a:rPr kumimoji="0" lang="zh-CN" altLang="en-US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α</a:t>
                      </a:r>
                      <a:r>
                        <a:rPr kumimoji="0" lang="zh-CN" alt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=</a:t>
                      </a:r>
                      <a:r>
                        <a:rPr kumimoji="0" lang="zh-CN" altLang="en-US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kumimoji="0" lang="zh-CN" altLang="en-US" sz="2400" b="0" i="1" u="none" strike="noStrike" kern="0" cap="none" spc="0" normalizeH="0" baseline="-1500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B</a:t>
                      </a:r>
                      <a:r>
                        <a:rPr kumimoji="0" lang="zh-CN" alt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sin</a:t>
                      </a:r>
                      <a:r>
                        <a:rPr kumimoji="0" lang="zh-CN" altLang="en-US" sz="2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α</a:t>
                      </a:r>
                      <a:endParaRPr lang="zh-CN" alt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614133"/>
                  </a:ext>
                </a:extLst>
              </a:tr>
            </a:tbl>
          </a:graphicData>
        </a:graphic>
      </p:graphicFrame>
      <p:pic>
        <p:nvPicPr>
          <p:cNvPr id="9" name="图片 3" descr="textimage13.jpeg">
            <a:extLst>
              <a:ext uri="{FF2B5EF4-FFF2-40B4-BE49-F238E27FC236}">
                <a16:creationId xmlns:a16="http://schemas.microsoft.com/office/drawing/2014/main" id="{22DE69E9-B91A-4A24-AF01-0E11C0B4421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839" y="1156351"/>
            <a:ext cx="2015702" cy="1350658"/>
          </a:xfrm>
          <a:prstGeom prst="rect">
            <a:avLst/>
          </a:prstGeom>
        </p:spPr>
      </p:pic>
      <p:pic>
        <p:nvPicPr>
          <p:cNvPr id="10" name="图片 4" descr="textimage14.jpeg">
            <a:extLst>
              <a:ext uri="{FF2B5EF4-FFF2-40B4-BE49-F238E27FC236}">
                <a16:creationId xmlns:a16="http://schemas.microsoft.com/office/drawing/2014/main" id="{44364032-3422-44E2-8BCA-2A306D7D8B2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7596" y="2885478"/>
            <a:ext cx="1428749" cy="1619249"/>
          </a:xfrm>
          <a:prstGeom prst="rect">
            <a:avLst/>
          </a:prstGeom>
        </p:spPr>
      </p:pic>
      <p:pic>
        <p:nvPicPr>
          <p:cNvPr id="11" name="图片 5" descr="textimage15.jpeg">
            <a:extLst>
              <a:ext uri="{FF2B5EF4-FFF2-40B4-BE49-F238E27FC236}">
                <a16:creationId xmlns:a16="http://schemas.microsoft.com/office/drawing/2014/main" id="{3666E2B0-5C32-42B6-A0D5-1E031E2B110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4448" y="1219300"/>
            <a:ext cx="1649537" cy="1418957"/>
          </a:xfrm>
          <a:prstGeom prst="rect">
            <a:avLst/>
          </a:prstGeom>
        </p:spPr>
      </p:pic>
      <p:pic>
        <p:nvPicPr>
          <p:cNvPr id="12" name="图片 6" descr="textimage16.jpeg">
            <a:extLst>
              <a:ext uri="{FF2B5EF4-FFF2-40B4-BE49-F238E27FC236}">
                <a16:creationId xmlns:a16="http://schemas.microsoft.com/office/drawing/2014/main" id="{58CF63C4-54BC-411D-B0AE-E1C44AFFD6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9950" y="2885478"/>
            <a:ext cx="1583016" cy="1488035"/>
          </a:xfrm>
          <a:prstGeom prst="rect">
            <a:avLst/>
          </a:prstGeom>
        </p:spPr>
      </p:pic>
      <p:pic>
        <p:nvPicPr>
          <p:cNvPr id="13" name="图片 3" descr="textimage17.jpeg">
            <a:extLst>
              <a:ext uri="{FF2B5EF4-FFF2-40B4-BE49-F238E27FC236}">
                <a16:creationId xmlns:a16="http://schemas.microsoft.com/office/drawing/2014/main" id="{23E5FA36-7247-457B-8A4B-D3D164A52EB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4368" y="1252783"/>
            <a:ext cx="2147695" cy="1273184"/>
          </a:xfrm>
          <a:prstGeom prst="rect">
            <a:avLst/>
          </a:prstGeom>
        </p:spPr>
      </p:pic>
      <p:pic>
        <p:nvPicPr>
          <p:cNvPr id="14" name="图片 4" descr="textimage18.jpeg">
            <a:extLst>
              <a:ext uri="{FF2B5EF4-FFF2-40B4-BE49-F238E27FC236}">
                <a16:creationId xmlns:a16="http://schemas.microsoft.com/office/drawing/2014/main" id="{9E07EF5E-CBDC-4386-98E4-BAE841B0814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6571" y="2885478"/>
            <a:ext cx="2186961" cy="1488035"/>
          </a:xfrm>
          <a:prstGeom prst="rect">
            <a:avLst/>
          </a:prstGeom>
        </p:spPr>
      </p:pic>
      <p:pic>
        <p:nvPicPr>
          <p:cNvPr id="15" name="图片 5" descr="textimage19.jpeg">
            <a:extLst>
              <a:ext uri="{FF2B5EF4-FFF2-40B4-BE49-F238E27FC236}">
                <a16:creationId xmlns:a16="http://schemas.microsoft.com/office/drawing/2014/main" id="{A4E40EBF-2704-4ECD-B846-AFEBADE9269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52446" y="1270801"/>
            <a:ext cx="2147695" cy="1123862"/>
          </a:xfrm>
          <a:prstGeom prst="rect">
            <a:avLst/>
          </a:prstGeom>
        </p:spPr>
      </p:pic>
      <p:pic>
        <p:nvPicPr>
          <p:cNvPr id="16" name="图片 6" descr="textimage20.jpeg">
            <a:extLst>
              <a:ext uri="{FF2B5EF4-FFF2-40B4-BE49-F238E27FC236}">
                <a16:creationId xmlns:a16="http://schemas.microsoft.com/office/drawing/2014/main" id="{D4CDA963-92C0-4063-B6A2-A484AC3EFF9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372" y="2885478"/>
            <a:ext cx="2475336" cy="1645454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30A734B0-BE01-47F8-AA60-1FAFA42F7080}"/>
              </a:ext>
            </a:extLst>
          </p:cNvPr>
          <p:cNvSpPr txBox="1"/>
          <p:nvPr/>
        </p:nvSpPr>
        <p:spPr>
          <a:xfrm>
            <a:off x="468000" y="251917"/>
            <a:ext cx="3636843" cy="515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422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要点4　关联速度模型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E2BB4DB7-FF72-4A52-ABA3-F92F370EA08B}"/>
              </a:ext>
            </a:extLst>
          </p:cNvPr>
          <p:cNvSpPr txBox="1"/>
          <p:nvPr/>
        </p:nvSpPr>
        <p:spPr>
          <a:xfrm>
            <a:off x="666668" y="5288851"/>
            <a:ext cx="1123271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0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en-US" altLang="zh-CN" sz="20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0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规律    </a:t>
            </a:r>
            <a:r>
              <a:rPr lang="zh-CN" altLang="en-US" sz="200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明确合速度与分速度</a:t>
            </a:r>
            <a:endParaRPr lang="zh-CN" altLang="en-US" sz="2000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000" kern="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(1)合速度为物体实际运动的速度，一般分解合速度，不分解分速度。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000" kern="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(2)绳、杆两端连接的物体速度大小不一定相等，但</a:t>
            </a:r>
            <a:r>
              <a:rPr lang="zh-CN" altLang="en-US" sz="2000" kern="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沿绳、杆方向的分速度大小一定相等</a:t>
            </a:r>
            <a:r>
              <a:rPr lang="zh-CN" altLang="en-US" sz="2000" kern="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4870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6595" y="2469801"/>
            <a:ext cx="2121315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5024628" y="2469801"/>
            <a:ext cx="6172034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抛体运动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874725"/>
              </p:ext>
            </p:extLst>
          </p:nvPr>
        </p:nvGraphicFramePr>
        <p:xfrm>
          <a:off x="421628" y="879534"/>
          <a:ext cx="11449272" cy="4859878"/>
        </p:xfrm>
        <a:graphic>
          <a:graphicData uri="http://schemas.openxmlformats.org/drawingml/2006/table">
            <a:tbl>
              <a:tblPr/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5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69224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运动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图示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以抛出点为坐标原点，以初速度方向为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轴正方向，</a:t>
                      </a:r>
                      <a:b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竖直向下为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y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轴正方向，建立坐标系。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5747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两个</a:t>
                      </a:r>
                      <a:endParaRPr lang="en-US" altLang="zh-CN" sz="200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关系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速度                                                                            位移       </a:t>
                      </a:r>
                      <a:endParaRPr lang="zh-CN" altLang="en-US" sz="2000" kern="0" spc="38943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544">
                <a:tc>
                  <a:txBody>
                    <a:bodyPr/>
                    <a:lstStyle/>
                    <a:p>
                      <a:pPr marL="0" marR="0" lvl="0" indent="0" algn="l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方程</a:t>
                      </a:r>
                      <a:endParaRPr lang="en-US" altLang="zh-CN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marL="0" marR="0" lvl="0" indent="0" algn="l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推论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zh-CN" altLang="en-US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轨迹方程 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y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400" kern="0" spc="67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1400" kern="0" baseline="59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  </a:t>
                      </a:r>
                    </a:p>
                    <a:p>
                      <a:pPr marL="0" marR="0" lvl="0" indent="0" algn="l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重要推论 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'=</a:t>
                      </a:r>
                      <a:r>
                        <a:rPr lang="zh-CN" altLang="en-US" sz="2400" kern="0" spc="-821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，tan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θ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=2tan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α</a:t>
                      </a:r>
                      <a:endParaRPr lang="zh-CN" altLang="en-US" sz="200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566117569"/>
                  </a:ext>
                </a:extLst>
              </a:tr>
            </a:tbl>
          </a:graphicData>
        </a:graphic>
      </p:graphicFrame>
      <p:pic>
        <p:nvPicPr>
          <p:cNvPr id="3" name="图片 3" descr="textimage23.jpe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0278" y="924913"/>
            <a:ext cx="2420279" cy="1877413"/>
          </a:xfrm>
          <a:prstGeom prst="rect">
            <a:avLst/>
          </a:prstGeom>
        </p:spPr>
      </p:pic>
      <p:pic>
        <p:nvPicPr>
          <p:cNvPr id="4" name="图片 4" descr="textimage24.jpe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629" y="3005141"/>
            <a:ext cx="4608513" cy="104926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449552" y="251917"/>
            <a:ext cx="11831400" cy="515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要点1　平抛运动的基本规律</a:t>
            </a:r>
          </a:p>
        </p:txBody>
      </p:sp>
      <p:pic>
        <p:nvPicPr>
          <p:cNvPr id="7" name="图片 3" descr="textimage25.jpeg">
            <a:extLst>
              <a:ext uri="{FF2B5EF4-FFF2-40B4-BE49-F238E27FC236}">
                <a16:creationId xmlns:a16="http://schemas.microsoft.com/office/drawing/2014/main" id="{48C8F610-E251-43D2-A5B6-0AE96C6A251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6222" y="2957811"/>
            <a:ext cx="4608512" cy="1129338"/>
          </a:xfrm>
          <a:prstGeom prst="rect">
            <a:avLst/>
          </a:prstGeom>
        </p:spPr>
      </p:pic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06544DFE-03A3-448E-84BE-E38D0C8E43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815720"/>
              </p:ext>
            </p:extLst>
          </p:nvPr>
        </p:nvGraphicFramePr>
        <p:xfrm>
          <a:off x="2627710" y="4444336"/>
          <a:ext cx="377873" cy="539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0" name="Equation" r:id="rId7" imgW="431640" imgH="672840" progId="Equation.DSMT4">
                  <p:embed/>
                </p:oleObj>
              </mc:Choice>
              <mc:Fallback>
                <p:oleObj name="Equation" r:id="rId7" imgW="431640" imgH="672840" progId="Equation.DSMT4">
                  <p:embed/>
                  <p:pic>
                    <p:nvPicPr>
                      <p:cNvPr id="5" name="对象 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27710" y="4444336"/>
                        <a:ext cx="377873" cy="5399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B54F4A7C-1D1F-44BF-8654-8921CDEFDB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151796"/>
              </p:ext>
            </p:extLst>
          </p:nvPr>
        </p:nvGraphicFramePr>
        <p:xfrm>
          <a:off x="2727767" y="4968577"/>
          <a:ext cx="259983" cy="539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1" name="Equation" r:id="rId9" imgW="215640" imgH="609480" progId="Equation.DSMT4">
                  <p:embed/>
                </p:oleObj>
              </mc:Choice>
              <mc:Fallback>
                <p:oleObj name="Equation" r:id="rId9" imgW="215640" imgH="609480" progId="Equation.DSMT4">
                  <p:embed/>
                  <p:pic>
                    <p:nvPicPr>
                      <p:cNvPr id="6" name="对象 5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27767" y="4968577"/>
                        <a:ext cx="259983" cy="5399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4657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580705"/>
            <a:ext cx="11831400" cy="321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en-US" altLang="zh-CN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规律           </a:t>
            </a: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平抛运动速度和位移的变化规律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1)速度的变化规律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相等时间Δ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内的速度变化量相等:Δ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，方向竖直向下，如图所示。</a:t>
            </a:r>
            <a:b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(2)位移的变化规律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lvl="0"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①相等时间Δ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内的水平位移相等: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x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>
              <a:solidFill>
                <a:prstClr val="black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458453" y="3343040"/>
            <a:ext cx="9121868" cy="4894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②连续相等时间Δ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内，竖直方向上的位移差不变，即Δ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(Δ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3" descr="textimage15.jpeg">
            <a:extLst>
              <a:ext uri="{FF2B5EF4-FFF2-40B4-BE49-F238E27FC236}">
                <a16:creationId xmlns:a16="http://schemas.microsoft.com/office/drawing/2014/main" id="{B87E54F6-EA7F-47CE-9B82-87CEB52523C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53284" y="816859"/>
            <a:ext cx="2137094" cy="29994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99508"/>
            <a:ext cx="11831400" cy="888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要点2　与斜面或圆弧面有关的平抛运动</a:t>
            </a:r>
          </a:p>
          <a:p>
            <a:pPr marL="0" indent="0" eaLnBrk="0" latinLnBrk="1" hangingPunct="0">
              <a:lnSpc>
                <a:spcPct val="12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1.斜面约束</a:t>
            </a:r>
            <a:endParaRPr lang="zh-CN" altLang="en-US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254673"/>
              </p:ext>
            </p:extLst>
          </p:nvPr>
        </p:nvGraphicFramePr>
        <p:xfrm>
          <a:off x="972056" y="1308097"/>
          <a:ext cx="4535974" cy="4671157"/>
        </p:xfrm>
        <a:graphic>
          <a:graphicData uri="http://schemas.openxmlformats.org/drawingml/2006/table">
            <a:tbl>
              <a:tblPr/>
              <a:tblGrid>
                <a:gridCol w="2375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8891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6660" kern="0" spc="13963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9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(明确末速度方向)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9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由tan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θ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920" kern="0" spc="-593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05" kern="0" spc="-454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得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90"/>
                        </a:spcBef>
                      </a:pP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55" kern="0" spc="2044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2266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7805" kern="0" spc="1717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9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(明确速度方向)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9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由tan 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θ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920" kern="0" spc="-593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45" kern="0" spc="-496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得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90"/>
                        </a:spcBef>
                      </a:pP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55" kern="0" spc="2719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图片 3" descr="textimage27.jpe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056" y="1461888"/>
            <a:ext cx="1964949" cy="1457635"/>
          </a:xfrm>
          <a:prstGeom prst="rect">
            <a:avLst/>
          </a:prstGeom>
        </p:spPr>
      </p:pic>
      <p:pic>
        <p:nvPicPr>
          <p:cNvPr id="5" name="图片 4" descr="textimage28.jpe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057" y="3630780"/>
            <a:ext cx="2231726" cy="1601749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5890"/>
              </p:ext>
            </p:extLst>
          </p:nvPr>
        </p:nvGraphicFramePr>
        <p:xfrm>
          <a:off x="4332616" y="1972615"/>
          <a:ext cx="295274" cy="647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2" name="Equation" r:id="rId6" imgW="7924800" imgH="17068800" progId="">
                  <p:embed/>
                </p:oleObj>
              </mc:Choice>
              <mc:Fallback>
                <p:oleObj name="Equation" r:id="rId6" imgW="7924800" imgH="17068800" progId="">
                  <p:embed/>
                  <p:pic>
                    <p:nvPicPr>
                      <p:cNvPr id="6" name="对象 5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32616" y="1972615"/>
                        <a:ext cx="295274" cy="6476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792289"/>
              </p:ext>
            </p:extLst>
          </p:nvPr>
        </p:nvGraphicFramePr>
        <p:xfrm>
          <a:off x="4772041" y="1982065"/>
          <a:ext cx="285750" cy="60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3" name="Equation" r:id="rId8" imgW="7620000" imgH="15849600" progId="">
                  <p:embed/>
                </p:oleObj>
              </mc:Choice>
              <mc:Fallback>
                <p:oleObj name="Equation" r:id="rId8" imgW="7620000" imgH="15849600" progId="">
                  <p:embed/>
                  <p:pic>
                    <p:nvPicPr>
                      <p:cNvPr id="7" name="对象 6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72041" y="1982065"/>
                        <a:ext cx="285750" cy="6000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051998"/>
              </p:ext>
            </p:extLst>
          </p:nvPr>
        </p:nvGraphicFramePr>
        <p:xfrm>
          <a:off x="3635822" y="2640426"/>
          <a:ext cx="6096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4" name="Equation" r:id="rId10" imgW="16154400" imgH="15849600" progId="">
                  <p:embed/>
                </p:oleObj>
              </mc:Choice>
              <mc:Fallback>
                <p:oleObj name="Equation" r:id="rId10" imgW="16154400" imgH="15849600" progId="">
                  <p:embed/>
                  <p:pic>
                    <p:nvPicPr>
                      <p:cNvPr id="8" name="对象 7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35822" y="2640426"/>
                        <a:ext cx="609600" cy="600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169185"/>
              </p:ext>
            </p:extLst>
          </p:nvPr>
        </p:nvGraphicFramePr>
        <p:xfrm>
          <a:off x="4332616" y="4113676"/>
          <a:ext cx="295274" cy="647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5" name="Equation" r:id="rId12" imgW="7924800" imgH="17068800" progId="">
                  <p:embed/>
                </p:oleObj>
              </mc:Choice>
              <mc:Fallback>
                <p:oleObj name="Equation" r:id="rId12" imgW="7924800" imgH="17068800" progId="">
                  <p:embed/>
                  <p:pic>
                    <p:nvPicPr>
                      <p:cNvPr id="9" name="对象 8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32616" y="4113676"/>
                        <a:ext cx="295274" cy="6476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187861"/>
              </p:ext>
            </p:extLst>
          </p:nvPr>
        </p:nvGraphicFramePr>
        <p:xfrm>
          <a:off x="4772041" y="4150288"/>
          <a:ext cx="2857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6" name="Equation" r:id="rId14" imgW="7620000" imgH="16154400" progId="">
                  <p:embed/>
                </p:oleObj>
              </mc:Choice>
              <mc:Fallback>
                <p:oleObj name="Equation" r:id="rId14" imgW="7620000" imgH="16154400" progId="">
                  <p:embed/>
                  <p:pic>
                    <p:nvPicPr>
                      <p:cNvPr id="10" name="对象 9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72041" y="4150288"/>
                        <a:ext cx="285750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705228"/>
              </p:ext>
            </p:extLst>
          </p:nvPr>
        </p:nvGraphicFramePr>
        <p:xfrm>
          <a:off x="3635822" y="4809318"/>
          <a:ext cx="695324" cy="60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7" name="Equation" r:id="rId16" imgW="18288000" imgH="15849600" progId="">
                  <p:embed/>
                </p:oleObj>
              </mc:Choice>
              <mc:Fallback>
                <p:oleObj name="Equation" r:id="rId16" imgW="18288000" imgH="15849600" progId="">
                  <p:embed/>
                  <p:pic>
                    <p:nvPicPr>
                      <p:cNvPr id="11" name="对象 10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635822" y="4809318"/>
                        <a:ext cx="695324" cy="6000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表格 2">
            <a:extLst>
              <a:ext uri="{FF2B5EF4-FFF2-40B4-BE49-F238E27FC236}">
                <a16:creationId xmlns:a16="http://schemas.microsoft.com/office/drawing/2014/main" id="{F249EEA7-1B35-4E1C-BC47-4073D0CFA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890230"/>
              </p:ext>
            </p:extLst>
          </p:nvPr>
        </p:nvGraphicFramePr>
        <p:xfrm>
          <a:off x="6012616" y="1355297"/>
          <a:ext cx="5400070" cy="4516554"/>
        </p:xfrm>
        <a:graphic>
          <a:graphicData uri="http://schemas.openxmlformats.org/drawingml/2006/table">
            <a:tbl>
              <a:tblPr/>
              <a:tblGrid>
                <a:gridCol w="2663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8747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4455" kern="0" spc="26895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62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(明确位移方向)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62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由tan 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θ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375" kern="0" spc="-726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3390" kern="0" spc="885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375" kern="0" spc="773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62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 得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40" kern="0" spc="205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7807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7220" kern="0" spc="2082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71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(明确位移方向)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71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由tan 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θ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135" kern="0" spc="-48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3490" kern="0" spc="78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710"/>
                        </a:spcBef>
                      </a:pPr>
                      <a:r>
                        <a:rPr lang="zh-CN" altLang="en-US" sz="2770" kern="0" spc="381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  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得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20" kern="0" spc="3653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图片 3" descr="textimage29.jpeg">
            <a:extLst>
              <a:ext uri="{FF2B5EF4-FFF2-40B4-BE49-F238E27FC236}">
                <a16:creationId xmlns:a16="http://schemas.microsoft.com/office/drawing/2014/main" id="{2A30D1B9-3A02-4734-B200-88C3D4E05324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616" y="1548720"/>
            <a:ext cx="2473215" cy="1082771"/>
          </a:xfrm>
          <a:prstGeom prst="rect">
            <a:avLst/>
          </a:prstGeom>
        </p:spPr>
      </p:pic>
      <p:pic>
        <p:nvPicPr>
          <p:cNvPr id="14" name="图片 4" descr="textimage30.jpeg">
            <a:extLst>
              <a:ext uri="{FF2B5EF4-FFF2-40B4-BE49-F238E27FC236}">
                <a16:creationId xmlns:a16="http://schemas.microsoft.com/office/drawing/2014/main" id="{915C7FCC-03C7-4B25-B0E4-D1426E78FCD4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616" y="3637836"/>
            <a:ext cx="2416781" cy="1873975"/>
          </a:xfrm>
          <a:prstGeom prst="rect">
            <a:avLst/>
          </a:prstGeom>
        </p:spPr>
      </p:pic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922BF935-021B-4C7C-98F8-68ED2235AF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230823"/>
              </p:ext>
            </p:extLst>
          </p:nvPr>
        </p:nvGraphicFramePr>
        <p:xfrm>
          <a:off x="9611822" y="2137786"/>
          <a:ext cx="209549" cy="60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8" name="Equation" r:id="rId20" imgW="5486400" imgH="15849600" progId="">
                  <p:embed/>
                </p:oleObj>
              </mc:Choice>
              <mc:Fallback>
                <p:oleObj name="Equation" r:id="rId20" imgW="5486400" imgH="15849600" progId="">
                  <p:embed/>
                  <p:pic>
                    <p:nvPicPr>
                      <p:cNvPr id="6" name="对象 5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611822" y="2137786"/>
                        <a:ext cx="209549" cy="6000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A30B096B-6117-4802-A194-D999C17C5F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944302"/>
              </p:ext>
            </p:extLst>
          </p:nvPr>
        </p:nvGraphicFramePr>
        <p:xfrm>
          <a:off x="9965522" y="2139497"/>
          <a:ext cx="525573" cy="811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9" name="Equation" r:id="rId22" imgW="14325600" imgH="22250400" progId="">
                  <p:embed/>
                </p:oleObj>
              </mc:Choice>
              <mc:Fallback>
                <p:oleObj name="Equation" r:id="rId22" imgW="14325600" imgH="22250400" progId="">
                  <p:embed/>
                  <p:pic>
                    <p:nvPicPr>
                      <p:cNvPr id="7" name="对象 6"/>
                      <p:cNvPicPr>
                        <a:picLocks noChangeAspect="1"/>
                      </p:cNvPicPr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965522" y="2139497"/>
                        <a:ext cx="525573" cy="81141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DD14335C-0276-42DF-87AB-6B14965950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510214"/>
              </p:ext>
            </p:extLst>
          </p:nvPr>
        </p:nvGraphicFramePr>
        <p:xfrm>
          <a:off x="10652596" y="2137786"/>
          <a:ext cx="4000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0" name="Equation" r:id="rId24" imgW="10668000" imgH="15849600" progId="">
                  <p:embed/>
                </p:oleObj>
              </mc:Choice>
              <mc:Fallback>
                <p:oleObj name="Equation" r:id="rId24" imgW="10668000" imgH="15849600" progId="">
                  <p:embed/>
                  <p:pic>
                    <p:nvPicPr>
                      <p:cNvPr id="8" name="对象 7"/>
                      <p:cNvPicPr>
                        <a:picLocks noChangeAspect="1"/>
                      </p:cNvPicPr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0652596" y="2137786"/>
                        <a:ext cx="400050" cy="600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39523F68-A4EB-4A51-97E7-B1C2F6B44E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639801"/>
              </p:ext>
            </p:extLst>
          </p:nvPr>
        </p:nvGraphicFramePr>
        <p:xfrm>
          <a:off x="9355922" y="2895512"/>
          <a:ext cx="6096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1" name="Equation" r:id="rId26" imgW="16154400" imgH="15849600" progId="">
                  <p:embed/>
                </p:oleObj>
              </mc:Choice>
              <mc:Fallback>
                <p:oleObj name="Equation" r:id="rId26" imgW="16154400" imgH="15849600" progId="">
                  <p:embed/>
                  <p:pic>
                    <p:nvPicPr>
                      <p:cNvPr id="9" name="对象 8"/>
                      <p:cNvPicPr>
                        <a:picLocks noChangeAspect="1"/>
                      </p:cNvPicPr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9355922" y="2895512"/>
                        <a:ext cx="609600" cy="600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14D73EB5-E015-4C14-B0C2-60078AA5D0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161872"/>
              </p:ext>
            </p:extLst>
          </p:nvPr>
        </p:nvGraphicFramePr>
        <p:xfrm>
          <a:off x="9611822" y="4289502"/>
          <a:ext cx="209549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2" name="Equation" r:id="rId28" imgW="5486400" imgH="14630400" progId="">
                  <p:embed/>
                </p:oleObj>
              </mc:Choice>
              <mc:Fallback>
                <p:oleObj name="Equation" r:id="rId28" imgW="5486400" imgH="14630400" progId="">
                  <p:embed/>
                  <p:pic>
                    <p:nvPicPr>
                      <p:cNvPr id="10" name="对象 9"/>
                      <p:cNvPicPr>
                        <a:picLocks noChangeAspect="1"/>
                      </p:cNvPicPr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9611822" y="4289502"/>
                        <a:ext cx="209549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C50591AB-F169-4CD8-AB22-568BB3092F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362530"/>
              </p:ext>
            </p:extLst>
          </p:nvPr>
        </p:nvGraphicFramePr>
        <p:xfrm>
          <a:off x="9965522" y="4021165"/>
          <a:ext cx="5429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3" name="Equation" r:id="rId30" imgW="14325600" imgH="23164800" progId="">
                  <p:embed/>
                </p:oleObj>
              </mc:Choice>
              <mc:Fallback>
                <p:oleObj name="Equation" r:id="rId30" imgW="14325600" imgH="23164800" progId="">
                  <p:embed/>
                  <p:pic>
                    <p:nvPicPr>
                      <p:cNvPr id="11" name="对象 10"/>
                      <p:cNvPicPr>
                        <a:picLocks noChangeAspect="1"/>
                      </p:cNvPicPr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9965522" y="4021165"/>
                        <a:ext cx="542925" cy="876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62A2BE63-1FF0-407E-B525-7CD27119F5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004628"/>
              </p:ext>
            </p:extLst>
          </p:nvPr>
        </p:nvGraphicFramePr>
        <p:xfrm>
          <a:off x="10692606" y="4287675"/>
          <a:ext cx="4000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4" name="Equation" r:id="rId32" imgW="10668000" imgH="16154400" progId="">
                  <p:embed/>
                </p:oleObj>
              </mc:Choice>
              <mc:Fallback>
                <p:oleObj name="Equation" r:id="rId32" imgW="10668000" imgH="16154400" progId="">
                  <p:embed/>
                  <p:pic>
                    <p:nvPicPr>
                      <p:cNvPr id="12" name="对象 11"/>
                      <p:cNvPicPr>
                        <a:picLocks noChangeAspect="1"/>
                      </p:cNvPicPr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0692606" y="4287675"/>
                        <a:ext cx="400050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EB7058CA-9E36-4369-B784-D33A2AF456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487110"/>
              </p:ext>
            </p:extLst>
          </p:nvPr>
        </p:nvGraphicFramePr>
        <p:xfrm>
          <a:off x="9570678" y="5077476"/>
          <a:ext cx="8096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5" name="Equation" r:id="rId34" imgW="21336000" imgH="15849600" progId="">
                  <p:embed/>
                </p:oleObj>
              </mc:Choice>
              <mc:Fallback>
                <p:oleObj name="Equation" r:id="rId34" imgW="21336000" imgH="15849600" progId="">
                  <p:embed/>
                  <p:pic>
                    <p:nvPicPr>
                      <p:cNvPr id="13" name="对象 12"/>
                      <p:cNvPicPr>
                        <a:picLocks noChangeAspect="1"/>
                      </p:cNvPicPr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9570678" y="5077476"/>
                        <a:ext cx="809625" cy="600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1632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76997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2.圆弧面约束</a:t>
            </a:r>
            <a:endParaRPr lang="zh-CN" altLang="en-US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143256"/>
              </p:ext>
            </p:extLst>
          </p:nvPr>
        </p:nvGraphicFramePr>
        <p:xfrm>
          <a:off x="3339921" y="395933"/>
          <a:ext cx="5120437" cy="5618434"/>
        </p:xfrm>
        <a:graphic>
          <a:graphicData uri="http://schemas.openxmlformats.org/drawingml/2006/table">
            <a:tbl>
              <a:tblPr/>
              <a:tblGrid>
                <a:gridCol w="2951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23369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7740" kern="0" spc="16336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9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(明确速度方向)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9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由tan 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θ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920" kern="0" spc="-593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45" kern="0" spc="-496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9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得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55" kern="0" spc="2719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95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在半圆内的平抛运动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4765" kern="0" spc="1578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(明确位移关系)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由R+</a:t>
                      </a:r>
                      <a:r>
                        <a:rPr lang="zh-CN" altLang="en-US" sz="1840" kern="0" spc="5208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得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3080" kern="0" spc="7268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595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4170" kern="0" spc="8205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16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(明确速度方向)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16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由tan 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θ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870" kern="0" spc="-546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690" kern="0" spc="-441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16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得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40" kern="0" spc="273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图片 3" descr="textimage31.jpe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0321" y="542441"/>
            <a:ext cx="2329384" cy="1719826"/>
          </a:xfrm>
          <a:prstGeom prst="rect">
            <a:avLst/>
          </a:prstGeom>
        </p:spPr>
      </p:pic>
      <p:pic>
        <p:nvPicPr>
          <p:cNvPr id="5" name="图片 4" descr="textimage32.jpe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0320" y="2912083"/>
            <a:ext cx="1829318" cy="974745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498673"/>
              </p:ext>
            </p:extLst>
          </p:nvPr>
        </p:nvGraphicFramePr>
        <p:xfrm>
          <a:off x="7245368" y="1025335"/>
          <a:ext cx="295274" cy="647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8" name="Equation" r:id="rId6" imgW="7924800" imgH="17068800" progId="">
                  <p:embed/>
                </p:oleObj>
              </mc:Choice>
              <mc:Fallback>
                <p:oleObj name="Equation" r:id="rId6" imgW="7924800" imgH="17068800" progId="">
                  <p:embed/>
                  <p:pic>
                    <p:nvPicPr>
                      <p:cNvPr id="6" name="对象 5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45368" y="1025335"/>
                        <a:ext cx="295274" cy="6476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374358"/>
              </p:ext>
            </p:extLst>
          </p:nvPr>
        </p:nvGraphicFramePr>
        <p:xfrm>
          <a:off x="7684793" y="1061947"/>
          <a:ext cx="285750" cy="60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9" name="Equation" r:id="rId8" imgW="7620000" imgH="16154400" progId="">
                  <p:embed/>
                </p:oleObj>
              </mc:Choice>
              <mc:Fallback>
                <p:oleObj name="Equation" r:id="rId8" imgW="7620000" imgH="16154400" progId="">
                  <p:embed/>
                  <p:pic>
                    <p:nvPicPr>
                      <p:cNvPr id="7" name="对象 6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84793" y="1061947"/>
                        <a:ext cx="285750" cy="6095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167427"/>
              </p:ext>
            </p:extLst>
          </p:nvPr>
        </p:nvGraphicFramePr>
        <p:xfrm>
          <a:off x="6804174" y="1720977"/>
          <a:ext cx="695324" cy="60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0" name="Equation" r:id="rId10" imgW="18288000" imgH="15849600" progId="">
                  <p:embed/>
                </p:oleObj>
              </mc:Choice>
              <mc:Fallback>
                <p:oleObj name="Equation" r:id="rId10" imgW="18288000" imgH="15849600" progId="">
                  <p:embed/>
                  <p:pic>
                    <p:nvPicPr>
                      <p:cNvPr id="8" name="对象 7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04174" y="1720977"/>
                        <a:ext cx="695324" cy="6000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280967"/>
              </p:ext>
            </p:extLst>
          </p:nvPr>
        </p:nvGraphicFramePr>
        <p:xfrm>
          <a:off x="6903643" y="2983141"/>
          <a:ext cx="8953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1" name="Equation" r:id="rId12" imgW="23774400" imgH="8839200" progId="">
                  <p:embed/>
                </p:oleObj>
              </mc:Choice>
              <mc:Fallback>
                <p:oleObj name="Equation" r:id="rId12" imgW="23774400" imgH="8839200" progId="">
                  <p:embed/>
                  <p:pic>
                    <p:nvPicPr>
                      <p:cNvPr id="9" name="对象 8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03643" y="2983141"/>
                        <a:ext cx="895350" cy="333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868839"/>
              </p:ext>
            </p:extLst>
          </p:nvPr>
        </p:nvGraphicFramePr>
        <p:xfrm>
          <a:off x="6804174" y="3483587"/>
          <a:ext cx="1314450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2" name="Equation" r:id="rId14" imgW="34747200" imgH="18288000" progId="">
                  <p:embed/>
                </p:oleObj>
              </mc:Choice>
              <mc:Fallback>
                <p:oleObj name="Equation" r:id="rId14" imgW="34747200" imgH="18288000" progId="">
                  <p:embed/>
                  <p:pic>
                    <p:nvPicPr>
                      <p:cNvPr id="10" name="对象 9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04174" y="3483587"/>
                        <a:ext cx="1314450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3" descr="textimage33.jpeg"/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1395" y="4234107"/>
            <a:ext cx="1571625" cy="1638299"/>
          </a:xfrm>
          <a:prstGeom prst="rect">
            <a:avLst/>
          </a:prstGeom>
        </p:spPr>
      </p:pic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001618"/>
              </p:ext>
            </p:extLst>
          </p:nvPr>
        </p:nvGraphicFramePr>
        <p:xfrm>
          <a:off x="7245368" y="4711846"/>
          <a:ext cx="295274" cy="647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3" name="Equation" r:id="rId17" imgW="7924800" imgH="17068800" progId="">
                  <p:embed/>
                </p:oleObj>
              </mc:Choice>
              <mc:Fallback>
                <p:oleObj name="Equation" r:id="rId17" imgW="7924800" imgH="17068800" progId="">
                  <p:embed/>
                  <p:pic>
                    <p:nvPicPr>
                      <p:cNvPr id="12" name="对象 11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245368" y="4711846"/>
                        <a:ext cx="295274" cy="6476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227807"/>
              </p:ext>
            </p:extLst>
          </p:nvPr>
        </p:nvGraphicFramePr>
        <p:xfrm>
          <a:off x="7684793" y="4748458"/>
          <a:ext cx="285750" cy="60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4" name="Equation" r:id="rId19" imgW="7620000" imgH="16154400" progId="">
                  <p:embed/>
                </p:oleObj>
              </mc:Choice>
              <mc:Fallback>
                <p:oleObj name="Equation" r:id="rId19" imgW="7620000" imgH="16154400" progId="">
                  <p:embed/>
                  <p:pic>
                    <p:nvPicPr>
                      <p:cNvPr id="13" name="对象 12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684793" y="4748458"/>
                        <a:ext cx="285750" cy="6095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775942"/>
              </p:ext>
            </p:extLst>
          </p:nvPr>
        </p:nvGraphicFramePr>
        <p:xfrm>
          <a:off x="6804174" y="5441315"/>
          <a:ext cx="695324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5" name="Equation" r:id="rId21" imgW="18288000" imgH="15849600" progId="">
                  <p:embed/>
                </p:oleObj>
              </mc:Choice>
              <mc:Fallback>
                <p:oleObj name="Equation" r:id="rId21" imgW="18288000" imgH="15849600" progId="">
                  <p:embed/>
                  <p:pic>
                    <p:nvPicPr>
                      <p:cNvPr id="14" name="对象 13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804174" y="5441315"/>
                        <a:ext cx="695324" cy="600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5946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6788" y="386988"/>
            <a:ext cx="11831400" cy="1604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en-US" altLang="zh-CN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 </a:t>
            </a:r>
            <a:r>
              <a:rPr lang="zh-CN" altLang="en-US" sz="2410" kern="0" dirty="0">
                <a:solidFill>
                  <a:srgbClr val="DE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</a:t>
            </a: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小球离斜面最大距离分析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(1)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沿水平方向、竖直方向建坐标系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速度与水平方向夹角为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θ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时，离斜面距离最大，此时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tan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 </a:t>
            </a:r>
            <a:r>
              <a:rPr lang="zh-CN" altLang="en-US" sz="3315" kern="0" spc="-767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pic>
        <p:nvPicPr>
          <p:cNvPr id="3" name="图片 3" descr="textimage35.jpe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4683" y="234421"/>
            <a:ext cx="2889175" cy="2339247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848778"/>
              </p:ext>
            </p:extLst>
          </p:nvPr>
        </p:nvGraphicFramePr>
        <p:xfrm>
          <a:off x="7956302" y="1404045"/>
          <a:ext cx="3238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5" imgW="8534400" imgH="19202400" progId="">
                  <p:embed/>
                </p:oleObj>
              </mc:Choice>
              <mc:Fallback>
                <p:oleObj name="Equation" r:id="rId5" imgW="8534400" imgH="19202400" progId="">
                  <p:embed/>
                  <p:pic>
                    <p:nvPicPr>
                      <p:cNvPr id="0" name="图片 1331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56302" y="1404045"/>
                        <a:ext cx="32385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2">
            <a:extLst>
              <a:ext uri="{FF2B5EF4-FFF2-40B4-BE49-F238E27FC236}">
                <a16:creationId xmlns:a16="http://schemas.microsoft.com/office/drawing/2014/main" id="{30D5CF0B-20B5-4B29-933E-2C24EDA51923}"/>
              </a:ext>
            </a:extLst>
          </p:cNvPr>
          <p:cNvSpPr txBox="1"/>
          <p:nvPr/>
        </p:nvSpPr>
        <p:spPr>
          <a:xfrm>
            <a:off x="336788" y="2126532"/>
            <a:ext cx="11831400" cy="4894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3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(2)</a:t>
            </a: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沿斜面和垂直斜面建坐标系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7" name="图片 3" descr="textimage36.jpeg">
            <a:extLst>
              <a:ext uri="{FF2B5EF4-FFF2-40B4-BE49-F238E27FC236}">
                <a16:creationId xmlns:a16="http://schemas.microsoft.com/office/drawing/2014/main" id="{8C445D54-F7F0-485D-874E-18D387F8D9F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788" y="2607537"/>
            <a:ext cx="3143272" cy="2143140"/>
          </a:xfrm>
          <a:prstGeom prst="rect">
            <a:avLst/>
          </a:prstGeom>
        </p:spPr>
      </p:pic>
      <p:pic>
        <p:nvPicPr>
          <p:cNvPr id="8" name="图片 7" descr="textimage37.jpeg">
            <a:extLst>
              <a:ext uri="{FF2B5EF4-FFF2-40B4-BE49-F238E27FC236}">
                <a16:creationId xmlns:a16="http://schemas.microsoft.com/office/drawing/2014/main" id="{98F90D5E-6AA7-4171-9C00-CD9114E6178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1064" y="2750711"/>
            <a:ext cx="5786567" cy="1999966"/>
          </a:xfrm>
          <a:prstGeom prst="rect">
            <a:avLst/>
          </a:prstGeom>
        </p:spPr>
      </p:pic>
      <p:pic>
        <p:nvPicPr>
          <p:cNvPr id="9" name="图片 8" descr="textimage38.jpeg">
            <a:extLst>
              <a:ext uri="{FF2B5EF4-FFF2-40B4-BE49-F238E27FC236}">
                <a16:creationId xmlns:a16="http://schemas.microsoft.com/office/drawing/2014/main" id="{D67D5B0B-45D9-432A-B5B9-8A879A307E6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9236" y="4823762"/>
            <a:ext cx="5899454" cy="122546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0442" y="385199"/>
            <a:ext cx="11831400" cy="3168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3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(2)</a:t>
            </a: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沿斜面和垂直斜面建坐标系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12590" kern="0" spc="27008" dirty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36.jpe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8270" y="447061"/>
            <a:ext cx="3143272" cy="2143140"/>
          </a:xfrm>
          <a:prstGeom prst="rect">
            <a:avLst/>
          </a:prstGeom>
        </p:spPr>
      </p:pic>
      <p:pic>
        <p:nvPicPr>
          <p:cNvPr id="4" name="图片 3" descr="textimage37.jpe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5660" y="2826813"/>
            <a:ext cx="4752528" cy="1642579"/>
          </a:xfrm>
          <a:prstGeom prst="rect">
            <a:avLst/>
          </a:prstGeom>
        </p:spPr>
      </p:pic>
      <p:pic>
        <p:nvPicPr>
          <p:cNvPr id="5" name="图片 4" descr="textimage38.jpe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5604" y="4942812"/>
            <a:ext cx="5688632" cy="1181668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86CA3153-D281-4371-A9F7-C94E62843C19}"/>
              </a:ext>
            </a:extLst>
          </p:cNvPr>
          <p:cNvSpPr txBox="1"/>
          <p:nvPr/>
        </p:nvSpPr>
        <p:spPr>
          <a:xfrm>
            <a:off x="576000" y="971997"/>
            <a:ext cx="5940142" cy="45911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30000"/>
              </a:lnSpc>
              <a:spcBef>
                <a:spcPts val="147"/>
              </a:spcBef>
            </a:pP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①分解方式</a:t>
            </a:r>
            <a:endParaRPr lang="zh-CN" altLang="en-US" sz="28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7"/>
              </a:spcBef>
              <a:buNone/>
            </a:pP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沿斜面:</a:t>
            </a:r>
            <a:r>
              <a:rPr lang="zh-CN" altLang="en-US" sz="2409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方向。垂直斜面:</a:t>
            </a:r>
            <a:r>
              <a:rPr lang="zh-CN" altLang="en-US" sz="2409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方向。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7"/>
              </a:spcBef>
              <a:buNone/>
            </a:pP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将速度和加速度分别沿</a:t>
            </a:r>
            <a:r>
              <a:rPr lang="zh-CN" altLang="en-US" sz="2409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409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方向进行分解。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7"/>
              </a:spcBef>
              <a:buNone/>
            </a:pPr>
            <a:r>
              <a:rPr lang="zh-CN" altLang="en-US" sz="2409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方向:匀加速直线运动。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7"/>
              </a:spcBef>
              <a:buNone/>
            </a:pP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初速度:</a:t>
            </a:r>
            <a:r>
              <a:rPr lang="zh-CN" altLang="en-US" sz="2409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1814" i="1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09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1814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cos</a:t>
            </a:r>
            <a:r>
              <a:rPr lang="zh-CN" altLang="en-US" sz="2409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θ</a:t>
            </a: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,加速度</a:t>
            </a:r>
            <a:r>
              <a:rPr lang="zh-CN" altLang="en-US" sz="2409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814" i="1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 si </a:t>
            </a:r>
            <a:r>
              <a:rPr lang="zh-CN" altLang="en-US" sz="2409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θ</a:t>
            </a: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7"/>
              </a:spcBef>
              <a:buNone/>
            </a:pPr>
            <a:r>
              <a:rPr lang="zh-CN" altLang="en-US" sz="2409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方向:类竖直上抛运动(匀变速直线运动)。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7"/>
              </a:spcBef>
              <a:buNone/>
            </a:pP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初速度:</a:t>
            </a:r>
            <a:r>
              <a:rPr lang="zh-CN" altLang="en-US" sz="2409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1814" i="1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09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1814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sin </a:t>
            </a:r>
            <a:r>
              <a:rPr lang="zh-CN" altLang="en-US" sz="2409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θ</a:t>
            </a: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,加速度</a:t>
            </a:r>
            <a:r>
              <a:rPr lang="zh-CN" altLang="en-US" sz="2409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814" i="1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09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cos</a:t>
            </a:r>
            <a:r>
              <a:rPr lang="zh-CN" altLang="en-US" sz="2409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θ</a:t>
            </a: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7"/>
              </a:spcBef>
              <a:buNone/>
            </a:pP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en-US" sz="2409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点为离斜面最远点(</a:t>
            </a:r>
            <a:r>
              <a:rPr lang="zh-CN" altLang="en-US" sz="2409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1814" i="1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方向与斜面平行)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7"/>
              </a:spcBef>
              <a:buNone/>
            </a:pP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到达</a:t>
            </a:r>
            <a:r>
              <a:rPr lang="zh-CN" altLang="en-US" sz="2409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点的时间:</a:t>
            </a:r>
            <a:r>
              <a:rPr lang="zh-CN" altLang="en-US" sz="2409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sz="1814" i="1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513" kern="0" spc="-888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213" kern="0" spc="3461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C4449711-D2D8-4579-A615-1796B5BD71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768442"/>
              </p:ext>
            </p:extLst>
          </p:nvPr>
        </p:nvGraphicFramePr>
        <p:xfrm>
          <a:off x="3041757" y="5076453"/>
          <a:ext cx="3333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4" name="Equation" r:id="rId7" imgW="336000" imgH="787200" progId="Equation.DSMT4">
                  <p:embed/>
                </p:oleObj>
              </mc:Choice>
              <mc:Fallback>
                <p:oleObj name="Equation" r:id="rId7" imgW="336000" imgH="787200" progId="Equation.DSMT4">
                  <p:embed/>
                  <p:pic>
                    <p:nvPicPr>
                      <p:cNvPr id="4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757" y="5076453"/>
                        <a:ext cx="333375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EB626ADA-E1CB-429E-9AE5-38B85C04FE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030181"/>
              </p:ext>
            </p:extLst>
          </p:nvPr>
        </p:nvGraphicFramePr>
        <p:xfrm>
          <a:off x="3547706" y="5094163"/>
          <a:ext cx="8477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5" name="Equation" r:id="rId9" imgW="854400" imgH="720000" progId="Equation.DSMT4">
                  <p:embed/>
                </p:oleObj>
              </mc:Choice>
              <mc:Fallback>
                <p:oleObj name="Equation" r:id="rId9" imgW="854400" imgH="720000" progId="Equation.DSMT4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7706" y="5094163"/>
                        <a:ext cx="8477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2">
            <a:extLst>
              <a:ext uri="{FF2B5EF4-FFF2-40B4-BE49-F238E27FC236}">
                <a16:creationId xmlns:a16="http://schemas.microsoft.com/office/drawing/2014/main" id="{D2047578-592A-47A2-AC3B-BC3CF54E3EE9}"/>
              </a:ext>
            </a:extLst>
          </p:cNvPr>
          <p:cNvSpPr txBox="1"/>
          <p:nvPr/>
        </p:nvSpPr>
        <p:spPr>
          <a:xfrm>
            <a:off x="576000" y="5788271"/>
            <a:ext cx="11718000" cy="6563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7"/>
              </a:spcBef>
              <a:buNone/>
            </a:pP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到斜面的距离:</a:t>
            </a:r>
            <a:r>
              <a:rPr lang="zh-CN" altLang="en-US" sz="2409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h</a:t>
            </a: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644" kern="0" spc="105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347" kern="0" spc="4152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 </a:t>
            </a:r>
            <a:r>
              <a:rPr lang="zh-CN" altLang="en-US" sz="2409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E9FD6B42-CB38-4624-98E4-2E39D7F445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359122"/>
              </p:ext>
            </p:extLst>
          </p:nvPr>
        </p:nvGraphicFramePr>
        <p:xfrm>
          <a:off x="2822589" y="5841480"/>
          <a:ext cx="476249" cy="819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6" name="Equation" r:id="rId11" imgW="480000" imgH="825600" progId="Equation.DSMT4">
                  <p:embed/>
                </p:oleObj>
              </mc:Choice>
              <mc:Fallback>
                <p:oleObj name="Equation" r:id="rId11" imgW="480000" imgH="825600" progId="Equation.DSMT4">
                  <p:embed/>
                  <p:pic>
                    <p:nvPicPr>
                      <p:cNvPr id="6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89" y="5841480"/>
                        <a:ext cx="476249" cy="8191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E4A92565-E648-45EA-8D0F-94D66EC6F8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694071"/>
              </p:ext>
            </p:extLst>
          </p:nvPr>
        </p:nvGraphicFramePr>
        <p:xfrm>
          <a:off x="3471413" y="5859451"/>
          <a:ext cx="952499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7" name="Equation" r:id="rId13" imgW="960000" imgH="758400" progId="Equation.DSMT4">
                  <p:embed/>
                </p:oleObj>
              </mc:Choice>
              <mc:Fallback>
                <p:oleObj name="Equation" r:id="rId13" imgW="960000" imgH="758400" progId="Equation.DSMT4">
                  <p:embed/>
                  <p:pic>
                    <p:nvPicPr>
                      <p:cNvPr id="7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413" y="5859451"/>
                        <a:ext cx="952499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62248"/>
            <a:ext cx="11831400" cy="515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710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要点3　类平抛运动的分析</a:t>
            </a:r>
          </a:p>
        </p:txBody>
      </p:sp>
      <p:graphicFrame>
        <p:nvGraphicFramePr>
          <p:cNvPr id="5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084745"/>
              </p:ext>
            </p:extLst>
          </p:nvPr>
        </p:nvGraphicFramePr>
        <p:xfrm>
          <a:off x="2196192" y="1004795"/>
          <a:ext cx="6984246" cy="4188097"/>
        </p:xfrm>
        <a:graphic>
          <a:graphicData uri="http://schemas.openxmlformats.org/drawingml/2006/table">
            <a:tbl>
              <a:tblPr/>
              <a:tblGrid>
                <a:gridCol w="863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1778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运动</a:t>
                      </a:r>
                    </a:p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图示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以抛出点为坐标原点，</a:t>
                      </a:r>
                      <a:endParaRPr lang="en-US" altLang="zh-CN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algn="l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以初速度方向为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轴正方向，</a:t>
                      </a:r>
                      <a:b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合力方向为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y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轴正方向，</a:t>
                      </a:r>
                      <a:endParaRPr lang="en-US" altLang="zh-CN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algn="l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建立坐标系</a:t>
                      </a:r>
                      <a:r>
                        <a:rPr lang="en-US" altLang="zh-CN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.</a:t>
                      </a:r>
                      <a:endParaRPr lang="zh-CN" altLang="en-US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448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速度</a:t>
                      </a:r>
                    </a:p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关系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3905" kern="0" spc="3932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4446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位移</a:t>
                      </a:r>
                    </a:p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关系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4380" kern="0" spc="38849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3" descr="textimage39.jpe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158" y="971997"/>
            <a:ext cx="2164341" cy="1858690"/>
          </a:xfrm>
          <a:prstGeom prst="rect">
            <a:avLst/>
          </a:prstGeom>
        </p:spPr>
      </p:pic>
      <p:pic>
        <p:nvPicPr>
          <p:cNvPr id="7" name="图片 4" descr="textimage40.jpe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14" y="2925042"/>
            <a:ext cx="4864843" cy="1009579"/>
          </a:xfrm>
          <a:prstGeom prst="rect">
            <a:avLst/>
          </a:prstGeom>
        </p:spPr>
      </p:pic>
      <p:pic>
        <p:nvPicPr>
          <p:cNvPr id="8" name="图片 5" descr="textimage41.jpe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8302" y="4056293"/>
            <a:ext cx="4442161" cy="10335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510830" y="179909"/>
            <a:ext cx="11831400" cy="515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440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要点4　斜抛运动</a:t>
            </a:r>
          </a:p>
        </p:txBody>
      </p:sp>
      <p:graphicFrame>
        <p:nvGraphicFramePr>
          <p:cNvPr id="9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592909"/>
              </p:ext>
            </p:extLst>
          </p:nvPr>
        </p:nvGraphicFramePr>
        <p:xfrm>
          <a:off x="510830" y="827981"/>
          <a:ext cx="5184576" cy="4651248"/>
        </p:xfrm>
        <a:graphic>
          <a:graphicData uri="http://schemas.openxmlformats.org/drawingml/2006/table">
            <a:tbl>
              <a:tblPr/>
              <a:tblGrid>
                <a:gridCol w="791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3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4583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运动图示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以抛出点为坐标原点O，水平向右为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轴的正方向，竖直向上为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y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轴正方向，建立平面直角</a:t>
                      </a:r>
                      <a:endParaRPr lang="en-US" altLang="zh-CN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坐标系，如</a:t>
                      </a:r>
                      <a:br>
                        <a:rPr dirty="0"/>
                      </a:b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图所示。 </a:t>
                      </a:r>
                      <a:endParaRPr lang="zh-CN" altLang="en-US" sz="6920" kern="0" spc="16852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383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水平方向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速度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1710" kern="0" spc="839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cos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θ</a:t>
                      </a:r>
                      <a:endParaRPr lang="zh-CN" altLang="en-US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位移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1710" kern="0" spc="839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t=(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1515" i="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cos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θ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)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2282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竖直方向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速度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y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1810" kern="0" spc="666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gt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sin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θ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gt</a:t>
                      </a:r>
                      <a:endParaRPr lang="zh-CN" altLang="en-US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位移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y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1520" kern="0" spc="955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</a:t>
                      </a:r>
                      <a:r>
                        <a:rPr lang="zh-CN" altLang="en-US" sz="2590" kern="0" spc="-116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gt</a:t>
                      </a:r>
                      <a:r>
                        <a:rPr lang="zh-CN" altLang="en-US" sz="1515" kern="0" baseline="59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=(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sin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θ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)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</a:t>
                      </a:r>
                      <a:r>
                        <a:rPr lang="zh-CN" altLang="en-US" sz="2590" kern="0" spc="-116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gt</a:t>
                      </a:r>
                      <a:r>
                        <a:rPr lang="zh-CN" altLang="en-US" sz="1515" kern="0" baseline="59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图片 3" descr="textimage43.jpe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2840" y="1856206"/>
            <a:ext cx="2073770" cy="1386875"/>
          </a:xfrm>
          <a:prstGeom prst="rect">
            <a:avLst/>
          </a:prstGeom>
        </p:spPr>
      </p:pic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953020"/>
              </p:ext>
            </p:extLst>
          </p:nvPr>
        </p:nvGraphicFramePr>
        <p:xfrm>
          <a:off x="2179028" y="3365630"/>
          <a:ext cx="3238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4" name="Equation" r:id="rId5" imgW="8534400" imgH="7924800" progId="">
                  <p:embed/>
                </p:oleObj>
              </mc:Choice>
              <mc:Fallback>
                <p:oleObj name="Equation" r:id="rId5" imgW="8534400" imgH="7924800" progId="">
                  <p:embed/>
                  <p:pic>
                    <p:nvPicPr>
                      <p:cNvPr id="11" name="对象 1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79028" y="3365630"/>
                        <a:ext cx="323850" cy="2952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171371"/>
              </p:ext>
            </p:extLst>
          </p:nvPr>
        </p:nvGraphicFramePr>
        <p:xfrm>
          <a:off x="2115128" y="3830822"/>
          <a:ext cx="3238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5" name="Equation" r:id="rId7" imgW="8534400" imgH="7924800" progId="">
                  <p:embed/>
                </p:oleObj>
              </mc:Choice>
              <mc:Fallback>
                <p:oleObj name="Equation" r:id="rId7" imgW="8534400" imgH="7924800" progId="">
                  <p:embed/>
                  <p:pic>
                    <p:nvPicPr>
                      <p:cNvPr id="12" name="对象 1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5128" y="3830822"/>
                        <a:ext cx="323850" cy="2952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609736"/>
              </p:ext>
            </p:extLst>
          </p:nvPr>
        </p:nvGraphicFramePr>
        <p:xfrm>
          <a:off x="2177758" y="4463209"/>
          <a:ext cx="314324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6" name="Equation" r:id="rId9" imgW="8229600" imgH="8534400" progId="">
                  <p:embed/>
                </p:oleObj>
              </mc:Choice>
              <mc:Fallback>
                <p:oleObj name="Equation" r:id="rId9" imgW="8229600" imgH="8534400" progId="">
                  <p:embed/>
                  <p:pic>
                    <p:nvPicPr>
                      <p:cNvPr id="13" name="对象 1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77758" y="4463209"/>
                        <a:ext cx="314324" cy="323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701949"/>
              </p:ext>
            </p:extLst>
          </p:nvPr>
        </p:nvGraphicFramePr>
        <p:xfrm>
          <a:off x="2106238" y="4985350"/>
          <a:ext cx="314324" cy="323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7" name="Equation" r:id="rId11" imgW="8229600" imgH="8534400" progId="">
                  <p:embed/>
                </p:oleObj>
              </mc:Choice>
              <mc:Fallback>
                <p:oleObj name="Equation" r:id="rId11" imgW="8229600" imgH="8534400" progId="">
                  <p:embed/>
                  <p:pic>
                    <p:nvPicPr>
                      <p:cNvPr id="14" name="对象 1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06238" y="4985350"/>
                        <a:ext cx="314324" cy="3238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413419"/>
              </p:ext>
            </p:extLst>
          </p:nvPr>
        </p:nvGraphicFramePr>
        <p:xfrm>
          <a:off x="2585584" y="4911273"/>
          <a:ext cx="1809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8" name="Equation" r:id="rId13" imgW="4876800" imgH="14630400" progId="">
                  <p:embed/>
                </p:oleObj>
              </mc:Choice>
              <mc:Fallback>
                <p:oleObj name="Equation" r:id="rId13" imgW="4876800" imgH="14630400" progId="">
                  <p:embed/>
                  <p:pic>
                    <p:nvPicPr>
                      <p:cNvPr id="15" name="对象 1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85584" y="4911273"/>
                        <a:ext cx="1809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963011"/>
              </p:ext>
            </p:extLst>
          </p:nvPr>
        </p:nvGraphicFramePr>
        <p:xfrm>
          <a:off x="4122462" y="4884609"/>
          <a:ext cx="180974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9" name="Equation" r:id="rId15" imgW="4876800" imgH="14630400" progId="">
                  <p:embed/>
                </p:oleObj>
              </mc:Choice>
              <mc:Fallback>
                <p:oleObj name="Equation" r:id="rId15" imgW="4876800" imgH="14630400" progId="">
                  <p:embed/>
                  <p:pic>
                    <p:nvPicPr>
                      <p:cNvPr id="16" name="对象 15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22462" y="4884609"/>
                        <a:ext cx="180974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表格 2">
            <a:extLst>
              <a:ext uri="{FF2B5EF4-FFF2-40B4-BE49-F238E27FC236}">
                <a16:creationId xmlns:a16="http://schemas.microsoft.com/office/drawing/2014/main" id="{3091F025-EED8-49E4-A1FE-656DD2C4E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38905"/>
              </p:ext>
            </p:extLst>
          </p:nvPr>
        </p:nvGraphicFramePr>
        <p:xfrm>
          <a:off x="6444134" y="847977"/>
          <a:ext cx="4536504" cy="3148356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866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飞行时间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 t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总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600" kern="0" spc="3623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966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射高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 H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05" kern="0" spc="382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9159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射程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615"/>
                        </a:spcBef>
                      </a:pP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 x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05" kern="0" spc="4195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615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(若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一定，当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θ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=45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Arial Narrow" panose="020B0606020202030204" pitchFamily="65" charset="-122"/>
                          <a:ea typeface="Arial Unicode MS" pitchFamily="65" charset="-122"/>
                        </a:rPr>
                        <a:t>°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时，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最大)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TextBox 2">
            <a:extLst>
              <a:ext uri="{FF2B5EF4-FFF2-40B4-BE49-F238E27FC236}">
                <a16:creationId xmlns:a16="http://schemas.microsoft.com/office/drawing/2014/main" id="{52766096-03C3-45B8-996B-AC7E1967CF52}"/>
              </a:ext>
            </a:extLst>
          </p:cNvPr>
          <p:cNvSpPr txBox="1"/>
          <p:nvPr/>
        </p:nvSpPr>
        <p:spPr>
          <a:xfrm>
            <a:off x="5893018" y="4110746"/>
            <a:ext cx="5638735" cy="2051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en-US" altLang="zh-CN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  </a:t>
            </a: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逆向思维处理斜抛运动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200" kern="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利用斜上抛运动至最高点速度水平的特点，可以将斜抛运动从最高点分段研究，前半段相当于反向的平抛运动，后半段相当于平抛运动。</a:t>
            </a:r>
            <a:endParaRPr lang="zh-CN" altLang="en-US" sz="22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CF07DFFC-1757-4E25-8F47-14DEEBEB82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425861"/>
              </p:ext>
            </p:extLst>
          </p:nvPr>
        </p:nvGraphicFramePr>
        <p:xfrm>
          <a:off x="7664448" y="981894"/>
          <a:ext cx="86791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0" name="Equation" r:id="rId17" imgW="979200" imgH="720000" progId="Equation.DSMT4">
                  <p:embed/>
                </p:oleObj>
              </mc:Choice>
              <mc:Fallback>
                <p:oleObj name="Equation" r:id="rId17" imgW="979200" imgH="720000" progId="Equation.DSMT4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448" y="981894"/>
                        <a:ext cx="867918" cy="638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DB27D945-C775-47A5-87D1-918EB91463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920347"/>
              </p:ext>
            </p:extLst>
          </p:nvPr>
        </p:nvGraphicFramePr>
        <p:xfrm>
          <a:off x="7750782" y="1856206"/>
          <a:ext cx="867918" cy="699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1" name="Equation" r:id="rId19" imgW="940800" imgH="758400" progId="Equation.DSMT4">
                  <p:embed/>
                </p:oleObj>
              </mc:Choice>
              <mc:Fallback>
                <p:oleObj name="Equation" r:id="rId19" imgW="940800" imgH="758400" progId="Equation.DSMT4">
                  <p:embed/>
                  <p:pic>
                    <p:nvPicPr>
                      <p:cNvPr id="6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0782" y="1856206"/>
                        <a:ext cx="867918" cy="6996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extLst>
              <a:ext uri="{FF2B5EF4-FFF2-40B4-BE49-F238E27FC236}">
                <a16:creationId xmlns:a16="http://schemas.microsoft.com/office/drawing/2014/main" id="{69F15027-597C-4FF9-BE61-AF00FE81A1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78365"/>
              </p:ext>
            </p:extLst>
          </p:nvPr>
        </p:nvGraphicFramePr>
        <p:xfrm>
          <a:off x="7701884" y="2747399"/>
          <a:ext cx="965713" cy="687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2" name="Equation" r:id="rId21" imgW="1065600" imgH="758400" progId="Equation.DSMT4">
                  <p:embed/>
                </p:oleObj>
              </mc:Choice>
              <mc:Fallback>
                <p:oleObj name="Equation" r:id="rId21" imgW="1065600" imgH="758400" progId="Equation.DSMT4">
                  <p:embed/>
                  <p:pic>
                    <p:nvPicPr>
                      <p:cNvPr id="7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1884" y="2747399"/>
                        <a:ext cx="965713" cy="6873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025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1996" y="980465"/>
            <a:ext cx="2209075" cy="706084"/>
          </a:xfrm>
          <a:prstGeom prst="rect">
            <a:avLst/>
          </a:prstGeom>
          <a:noFill/>
        </p:spPr>
        <p:txBody>
          <a:bodyPr wrap="square" lIns="91239" tIns="45619" rIns="91239" bIns="45619" rtlCol="0">
            <a:spAutoFit/>
          </a:bodyPr>
          <a:lstStyle/>
          <a:p>
            <a:r>
              <a:rPr lang="zh-CN" altLang="en-US" sz="40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067443" y="943422"/>
            <a:ext cx="4122402" cy="4247113"/>
          </a:xfrm>
          <a:prstGeom prst="rect">
            <a:avLst/>
          </a:prstGeom>
          <a:noFill/>
        </p:spPr>
        <p:txBody>
          <a:bodyPr wrap="square" lIns="91239" tIns="45619" rIns="91239" bIns="456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节  曲线运动　运动的合成与分解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sldjump"/>
              </a:rPr>
              <a:t>1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sldjump"/>
              </a:rPr>
              <a:t>曲线运动的条件和特征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sldjump"/>
              </a:rPr>
              <a:t>2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sldjump"/>
              </a:rPr>
              <a:t>运动的合成与分解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5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5" action="ppaction://hlinksldjump"/>
              </a:rPr>
              <a:t>3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5" action="ppaction://hlinksldjump"/>
              </a:rPr>
              <a:t>小船渡河模型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6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6" action="ppaction://hlinksldjump"/>
              </a:rPr>
              <a:t>4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6" action="ppaction://hlinksldjump"/>
              </a:rPr>
              <a:t>关联速度模型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7" action="ppaction://hlinksldjump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7" action="ppaction://hlinksldjump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7" action="ppaction://hlinksldjump"/>
              </a:rPr>
              <a:t>节  抛体运动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sldjump"/>
              </a:rPr>
              <a:t>1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sldjump"/>
              </a:rPr>
              <a:t>平抛运动的基本规律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9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9" action="ppaction://hlinksldjump"/>
              </a:rPr>
              <a:t>2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9" action="ppaction://hlinksldjump"/>
              </a:rPr>
              <a:t>与斜面或圆弧面有关的平抛运动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6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6" action="ppaction://hlinksldjump"/>
              </a:rPr>
              <a:t>3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6" action="ppaction://hlinksldjump"/>
              </a:rPr>
              <a:t>类平抛运动的分析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10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10" action="ppaction://hlinksldjump"/>
              </a:rPr>
              <a:t>4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10" action="ppaction://hlinksldjump"/>
              </a:rPr>
              <a:t>斜抛运动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86107" y="1142465"/>
            <a:ext cx="170796" cy="167112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2440467" y="1096122"/>
            <a:ext cx="36813" cy="4919208"/>
          </a:xfrm>
          <a:prstGeom prst="line">
            <a:avLst/>
          </a:prstGeom>
          <a:ln w="9525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86107" y="3181719"/>
            <a:ext cx="170796" cy="16711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2825156" y="5265515"/>
            <a:ext cx="6761844" cy="369332"/>
            <a:chOff x="3576793" y="3614205"/>
            <a:chExt cx="6761844" cy="369332"/>
          </a:xfrm>
        </p:grpSpPr>
        <p:sp>
          <p:nvSpPr>
            <p:cNvPr id="22" name="矩形: 圆角 3"/>
            <p:cNvSpPr/>
            <p:nvPr/>
          </p:nvSpPr>
          <p:spPr>
            <a:xfrm>
              <a:off x="3627513" y="3650664"/>
              <a:ext cx="900000" cy="277123"/>
            </a:xfrm>
            <a:prstGeom prst="roundRect">
              <a:avLst/>
            </a:pr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25" name="组合 37"/>
            <p:cNvGrpSpPr/>
            <p:nvPr/>
          </p:nvGrpSpPr>
          <p:grpSpPr>
            <a:xfrm>
              <a:off x="3576793" y="3614205"/>
              <a:ext cx="6761844" cy="369332"/>
              <a:chOff x="3576793" y="3614205"/>
              <a:chExt cx="6761844" cy="369332"/>
            </a:xfrm>
          </p:grpSpPr>
          <p:sp>
            <p:nvSpPr>
              <p:cNvPr id="28" name="文本框 4"/>
              <p:cNvSpPr txBox="1"/>
              <p:nvPr/>
            </p:nvSpPr>
            <p:spPr>
              <a:xfrm>
                <a:off x="3576793" y="3614205"/>
                <a:ext cx="11391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小专题</a:t>
                </a:r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</a:t>
                </a:r>
                <a:endParaRPr lang="zh-CN" altLang="en-US" dirty="0"/>
              </a:p>
            </p:txBody>
          </p:sp>
          <p:sp>
            <p:nvSpPr>
              <p:cNvPr id="30" name="文本框 4"/>
              <p:cNvSpPr txBox="1"/>
              <p:nvPr/>
            </p:nvSpPr>
            <p:spPr>
              <a:xfrm>
                <a:off x="4590976" y="3614205"/>
                <a:ext cx="57476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hlinkClick r:id="rId12" action="ppaction://hlinksldjump"/>
                  </a:rPr>
                  <a:t>抛体运动中的综合问题</a:t>
                </a:r>
                <a:endParaRPr lang="zh-CN" altLang="en-US" dirty="0"/>
              </a:p>
            </p:txBody>
          </p:sp>
        </p:grpSp>
      </p:grpSp>
      <p:sp>
        <p:nvSpPr>
          <p:cNvPr id="33" name="文本框 12"/>
          <p:cNvSpPr txBox="1"/>
          <p:nvPr/>
        </p:nvSpPr>
        <p:spPr>
          <a:xfrm>
            <a:off x="7547035" y="945697"/>
            <a:ext cx="3550898" cy="1286687"/>
          </a:xfrm>
          <a:prstGeom prst="rect">
            <a:avLst/>
          </a:prstGeom>
          <a:noFill/>
        </p:spPr>
        <p:txBody>
          <a:bodyPr wrap="square" lIns="91239" tIns="45619" rIns="91239" bIns="456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13" action="ppaction://hlinksldjump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13" action="ppaction://hlinksldjump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13" action="ppaction://hlinksldjump"/>
              </a:rPr>
              <a:t>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13" action="ppaction://hlinksldjump"/>
              </a:rPr>
              <a:t>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13" action="ppaction://hlinksldjump"/>
              </a:rPr>
              <a:t>圆周运动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sldjump"/>
              </a:rPr>
              <a:t>1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sldjump"/>
              </a:rPr>
              <a:t>圆周运动的运动学问题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14" action="ppaction://hlinksldjump"/>
              </a:rPr>
              <a:t>要点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14" action="ppaction://hlinksldjump"/>
              </a:rPr>
              <a:t>2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hlinkClick r:id="rId14" action="ppaction://hlinksldjump"/>
              </a:rPr>
              <a:t>圆周运动的动力学问题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: 圆角 3"/>
          <p:cNvSpPr/>
          <p:nvPr/>
        </p:nvSpPr>
        <p:spPr>
          <a:xfrm>
            <a:off x="7312003" y="2449553"/>
            <a:ext cx="900000" cy="277123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grpSp>
        <p:nvGrpSpPr>
          <p:cNvPr id="36" name="组合 37"/>
          <p:cNvGrpSpPr/>
          <p:nvPr/>
        </p:nvGrpSpPr>
        <p:grpSpPr>
          <a:xfrm>
            <a:off x="7261283" y="2413094"/>
            <a:ext cx="4155268" cy="369332"/>
            <a:chOff x="3576793" y="3614205"/>
            <a:chExt cx="4155268" cy="369332"/>
          </a:xfrm>
        </p:grpSpPr>
        <p:sp>
          <p:nvSpPr>
            <p:cNvPr id="37" name="文本框 4"/>
            <p:cNvSpPr txBox="1"/>
            <p:nvPr/>
          </p:nvSpPr>
          <p:spPr>
            <a:xfrm>
              <a:off x="3576793" y="3614205"/>
              <a:ext cx="11391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小专题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endParaRPr lang="zh-CN" altLang="en-US" dirty="0"/>
            </a:p>
          </p:txBody>
        </p:sp>
        <p:sp>
          <p:nvSpPr>
            <p:cNvPr id="38" name="文本框 4"/>
            <p:cNvSpPr txBox="1"/>
            <p:nvPr/>
          </p:nvSpPr>
          <p:spPr>
            <a:xfrm>
              <a:off x="4590976" y="3614205"/>
              <a:ext cx="3141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hlinkClick r:id="rId15" action="ppaction://hlinksldjump"/>
                </a:rPr>
                <a:t>圆周运动的临界、极值问题</a:t>
              </a:r>
              <a:endParaRPr lang="zh-CN" altLang="en-US" dirty="0"/>
            </a:p>
          </p:txBody>
        </p:sp>
      </p:grpSp>
      <p:sp>
        <p:nvSpPr>
          <p:cNvPr id="39" name="文本框 17"/>
          <p:cNvSpPr txBox="1"/>
          <p:nvPr/>
        </p:nvSpPr>
        <p:spPr>
          <a:xfrm>
            <a:off x="7492334" y="2920203"/>
            <a:ext cx="3483725" cy="1338624"/>
          </a:xfrm>
          <a:prstGeom prst="rect">
            <a:avLst/>
          </a:prstGeom>
          <a:noFill/>
        </p:spPr>
        <p:txBody>
          <a:bodyPr wrap="square" lIns="91239" tIns="45619" rIns="91239" bIns="456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16" action="ppaction://hlinksldjump"/>
              </a:rPr>
              <a:t>实验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16" action="ppaction://hlinksldjump"/>
              </a:rPr>
              <a:t>5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16" action="ppaction://hlinksldjump"/>
              </a:rPr>
              <a:t>探究平抛运动的特点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17" action="ppaction://hlinksldjump"/>
              </a:rPr>
              <a:t>实验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17" action="ppaction://hlinksldjump"/>
              </a:rPr>
              <a:t>6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17" action="ppaction://hlinksldjump"/>
              </a:rPr>
              <a:t>探究向心力大小与半径、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hlinkClick r:id="rId17" action="ppaction://hlinksldjump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17" action="ppaction://hlinksldjump"/>
              </a:rPr>
              <a:t>           速度、质量的关系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61283" y="3124555"/>
            <a:ext cx="170796" cy="16711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61283" y="3535615"/>
            <a:ext cx="170796" cy="16711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03560" y="1133978"/>
            <a:ext cx="170796" cy="1671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51792" y="2441135"/>
            <a:ext cx="3004582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小专题</a:t>
            </a:r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99890" y="2441135"/>
            <a:ext cx="6599869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抛体运动中的综合问题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51917"/>
            <a:ext cx="11831400" cy="1944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题型1　抛体运动中的临界、极值问题</a:t>
            </a: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1.抛体运动中的临界问题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(1)抛体运动的临界问题的两种常见情境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物体有最大位移、最小位移、最大初速度、最小初速度等。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8000" y="2196617"/>
            <a:ext cx="11831400" cy="2408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物体的速度方向恰好为某一方向。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(2)处理抛体运动的临界问题的关键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关于临界条件的关键信息:“恰好不出界”“刚好飞过壕沟”“速度方向恰好与斜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面平行”“速度方向与圆周相切”等。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解题关键:从实际出发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寻找临界点，画出物体运动的草图，确定临界条件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C88B5FC2-48D6-4E3D-9A73-A9AC253F9752}"/>
              </a:ext>
            </a:extLst>
          </p:cNvPr>
          <p:cNvSpPr txBox="1"/>
          <p:nvPr/>
        </p:nvSpPr>
        <p:spPr>
          <a:xfrm>
            <a:off x="468000" y="4657538"/>
            <a:ext cx="11376734" cy="19010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2.抛体运动中的极值问题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  主要利用抛体运动规律和几何关系，列出关系式，得到相关的函数关系，利用数学方法得到最大值或最小值的问题。常见的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数学方法有二次函数求极值、均值不等式求极值、导数求极值等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。极值问题中往往蕴含临界问题。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1486" y="359991"/>
            <a:ext cx="10945216" cy="19595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30000"/>
              </a:lnSpc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题型2　立体空间中的抛体运动问题</a:t>
            </a:r>
          </a:p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zh-CN" altLang="en-US" sz="2495" kern="0" dirty="0">
                <a:latin typeface="华文细黑" panose="02010600040101010101" pitchFamily="65" charset="-122"/>
                <a:ea typeface="华文细黑" panose="02010600040101010101" pitchFamily="65" charset="-122"/>
                <a:sym typeface="Times New Roman" panose="02020603050405020304"/>
              </a:rPr>
              <a:t>      三维空间的抛体运动问题，核心思想是建立合适的坐标系，将三维问题降为二维</a:t>
            </a:r>
            <a:r>
              <a:rPr lang="zh-CN" altLang="en-US" sz="2495" kern="0" dirty="0">
                <a:latin typeface="华文细黑" panose="02010600040101010101" pitchFamily="65" charset="-122"/>
                <a:ea typeface="华文细黑" panose="02010600040101010101" pitchFamily="65" charset="-122"/>
              </a:rPr>
              <a:t>问题，将立体空间问题转化为平面问题，结合合成与分解的思想“化曲为直”，进行求解。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FD0897-0DF0-4792-8E44-8520C62ADA3E}"/>
              </a:ext>
            </a:extLst>
          </p:cNvPr>
          <p:cNvSpPr txBox="1"/>
          <p:nvPr/>
        </p:nvSpPr>
        <p:spPr>
          <a:xfrm>
            <a:off x="580835" y="2554408"/>
            <a:ext cx="5256584" cy="4514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en-US" altLang="zh-CN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  </a:t>
            </a:r>
            <a:r>
              <a:rPr lang="zh-CN" altLang="en-US" sz="2410" kern="0" dirty="0">
                <a:solidFill>
                  <a:srgbClr val="DE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</a:t>
            </a: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降维法一般步骤</a:t>
            </a:r>
            <a:r>
              <a:rPr lang="zh-CN" altLang="en-US" dirty="0">
                <a:latin typeface="华文细黑" panose="02010600040101010101" pitchFamily="65" charset="-122"/>
                <a:ea typeface="华文细黑" panose="02010600040101010101" pitchFamily="65" charset="-122"/>
              </a:rPr>
              <a:t> </a:t>
            </a:r>
            <a:endParaRPr lang="zh-CN" altLang="en-US" dirty="0"/>
          </a:p>
        </p:txBody>
      </p:sp>
      <p:pic>
        <p:nvPicPr>
          <p:cNvPr id="4" name="图片 3" descr="textimage55.jpeg">
            <a:extLst>
              <a:ext uri="{FF2B5EF4-FFF2-40B4-BE49-F238E27FC236}">
                <a16:creationId xmlns:a16="http://schemas.microsoft.com/office/drawing/2014/main" id="{603248A8-713F-4644-B52B-C390003B29E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934" y="2052117"/>
            <a:ext cx="6672680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23925"/>
            <a:ext cx="11831400" cy="4519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题型3　抛体运动中的相遇问题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1.常见类型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常见的有平抛与直线运动相遇、平抛与平抛运动相遇、平抛与竖直上抛相遇、平抛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与斜上抛相遇等。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2.解题方法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两物体相遇即二者同一时刻到达空间同一位置。</a:t>
            </a: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利用运动的合成与分解将二维的追</a:t>
            </a:r>
            <a:br>
              <a:rPr dirty="0">
                <a:solidFill>
                  <a:srgbClr val="C00000"/>
                </a:solidFill>
              </a:rPr>
            </a:br>
            <a:r>
              <a:rPr lang="zh-CN" altLang="en-US" sz="2410" kern="0" dirty="0">
                <a:solidFill>
                  <a:srgbClr val="C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及相遇问题转化为一维的追及相遇问题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，根据运动过程图列出相应的速度关系、位移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关系和时间关系。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6595" y="2469801"/>
            <a:ext cx="2121315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5024628" y="2469801"/>
            <a:ext cx="6172034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圆周运动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8394" y="251917"/>
            <a:ext cx="11831400" cy="107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要点1　圆周运动的运动学问题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1.描述圆周运动的物理量间的关系</a:t>
            </a:r>
            <a:r>
              <a:rPr lang="zh-CN" altLang="en-US" b="1" dirty="0"/>
              <a:t> </a:t>
            </a:r>
            <a:endParaRPr lang="zh-CN" altLang="en-US" dirty="0"/>
          </a:p>
        </p:txBody>
      </p:sp>
      <p:pic>
        <p:nvPicPr>
          <p:cNvPr id="3" name="图片 3" descr="textimage60.jpe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1966" y="395933"/>
            <a:ext cx="6242756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179909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2.常见的传动方式</a:t>
            </a:r>
            <a:endParaRPr lang="zh-CN" altLang="en-US" b="1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779390"/>
              </p:ext>
            </p:extLst>
          </p:nvPr>
        </p:nvGraphicFramePr>
        <p:xfrm>
          <a:off x="1475582" y="899989"/>
          <a:ext cx="9217024" cy="4933976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192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共轴传动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皮带传动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齿轮传动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摩擦传动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1192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4440" kern="0" spc="-2265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4145" kern="0" spc="4103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3365" kern="0" spc="-438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3755" kern="0" spc="1794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3655" kern="0" spc="204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4016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3560" kern="0" spc="-1384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角速度相同</a:t>
                      </a:r>
                    </a:p>
                  </a:txBody>
                  <a:tcPr marL="45720" marR="45720" anchor="ctr"/>
                </a:tc>
                <a:tc gridSpan="3"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轮缘或啮合处线速度大小相等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9576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3560" kern="0" spc="-1384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ω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=ω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B</a:t>
                      </a:r>
                    </a:p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B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=r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</a:p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B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</a:p>
                  </a:txBody>
                  <a:tcPr marL="45720" marR="45720" anchor="ctr"/>
                </a:tc>
                <a:tc gridSpan="3"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=v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B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，ω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ω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B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=R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</a:p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B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endParaRPr lang="zh-CN" altLang="en-US" sz="201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</a:t>
                      </a:r>
                      <a:r>
                        <a:rPr lang="zh-CN" altLang="en-US" sz="2010" kern="0" dirty="0">
                          <a:solidFill>
                            <a:srgbClr val="C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齿数比等于半径比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)</a:t>
                      </a: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图片 3" descr="textimage6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582" y="1662973"/>
            <a:ext cx="276224" cy="1295400"/>
          </a:xfrm>
          <a:prstGeom prst="rect">
            <a:avLst/>
          </a:prstGeom>
        </p:spPr>
      </p:pic>
      <p:pic>
        <p:nvPicPr>
          <p:cNvPr id="5" name="图片 4" descr="textimage62.jpe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8619" y="1512619"/>
            <a:ext cx="1047750" cy="1209675"/>
          </a:xfrm>
          <a:prstGeom prst="rect">
            <a:avLst/>
          </a:prstGeom>
        </p:spPr>
      </p:pic>
      <p:pic>
        <p:nvPicPr>
          <p:cNvPr id="6" name="图片 5" descr="textimage63.jpe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951" y="1542165"/>
            <a:ext cx="539564" cy="1425005"/>
          </a:xfrm>
          <a:prstGeom prst="rect">
            <a:avLst/>
          </a:prstGeom>
        </p:spPr>
      </p:pic>
      <p:pic>
        <p:nvPicPr>
          <p:cNvPr id="7" name="图片 6" descr="textimage64.jpe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2937" y="1643196"/>
            <a:ext cx="817381" cy="1270255"/>
          </a:xfrm>
          <a:prstGeom prst="rect">
            <a:avLst/>
          </a:prstGeom>
        </p:spPr>
      </p:pic>
      <p:pic>
        <p:nvPicPr>
          <p:cNvPr id="8" name="图片 7" descr="textimage65.jpeg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0478" y="1671771"/>
            <a:ext cx="743290" cy="1095374"/>
          </a:xfrm>
          <a:prstGeom prst="rect">
            <a:avLst/>
          </a:prstGeom>
        </p:spPr>
      </p:pic>
      <p:pic>
        <p:nvPicPr>
          <p:cNvPr id="9" name="图片 8" descr="textimage66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7582" y="3174695"/>
            <a:ext cx="276224" cy="1038224"/>
          </a:xfrm>
          <a:prstGeom prst="rect">
            <a:avLst/>
          </a:prstGeom>
        </p:spPr>
      </p:pic>
      <p:pic>
        <p:nvPicPr>
          <p:cNvPr id="10" name="图片 9" descr="textimage67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7582" y="4438712"/>
            <a:ext cx="276224" cy="10382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170910"/>
              </p:ext>
            </p:extLst>
          </p:nvPr>
        </p:nvGraphicFramePr>
        <p:xfrm>
          <a:off x="395462" y="899989"/>
          <a:ext cx="6696744" cy="4412553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845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力和速度关系图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合力作用效果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267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匀速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圆周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5650" kern="0" spc="9726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所受合力提供向心力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1515" i="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合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=ma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=m</a:t>
                      </a:r>
                      <a:r>
                        <a:rPr lang="zh-CN" altLang="en-US" sz="2720" i="1" kern="0" spc="-47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=mrω</a:t>
                      </a:r>
                      <a:r>
                        <a:rPr lang="zh-CN" altLang="en-US" sz="1515" i="1" kern="0" baseline="59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=m</a:t>
                      </a:r>
                      <a:r>
                        <a:rPr lang="zh-CN" altLang="en-US" sz="2720" i="1" kern="0" spc="57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r=mωv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393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变速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圆周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5875" kern="0" spc="10847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改变速度大小；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1515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提供向心力，改变速度方向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393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离心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或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向心</a:t>
                      </a: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5540" kern="0" spc="20483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=0时，物体沿切线方向飞出；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0&lt;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&lt;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mω</a:t>
                      </a:r>
                      <a:r>
                        <a:rPr lang="zh-CN" altLang="en-US" sz="1515" kern="0" baseline="59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时物体逐渐远离圆心；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&gt;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mω</a:t>
                      </a:r>
                      <a:r>
                        <a:rPr lang="zh-CN" altLang="en-US" sz="1515" kern="0" baseline="59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时，物体逐渐靠近圆心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图片 3" descr="textimage70.jpe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3160" y="1498771"/>
            <a:ext cx="1225182" cy="1033935"/>
          </a:xfrm>
          <a:prstGeom prst="rect">
            <a:avLst/>
          </a:prstGeom>
        </p:spPr>
      </p:pic>
      <p:pic>
        <p:nvPicPr>
          <p:cNvPr id="4" name="图片 4" descr="textimage71.jpe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3160" y="2688071"/>
            <a:ext cx="1332760" cy="1075770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654923"/>
              </p:ext>
            </p:extLst>
          </p:nvPr>
        </p:nvGraphicFramePr>
        <p:xfrm>
          <a:off x="4427910" y="1988688"/>
          <a:ext cx="285749" cy="590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9" name="Equation" r:id="rId6" imgW="7620000" imgH="15544800" progId="">
                  <p:embed/>
                </p:oleObj>
              </mc:Choice>
              <mc:Fallback>
                <p:oleObj name="Equation" r:id="rId6" imgW="7620000" imgH="15544800" progId="">
                  <p:embed/>
                  <p:pic>
                    <p:nvPicPr>
                      <p:cNvPr id="0" name="图片 2867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27910" y="1988688"/>
                        <a:ext cx="285749" cy="5905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545471"/>
              </p:ext>
            </p:extLst>
          </p:nvPr>
        </p:nvGraphicFramePr>
        <p:xfrm>
          <a:off x="5806728" y="1965653"/>
          <a:ext cx="419099" cy="590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0" name="Equation" r:id="rId8" imgW="10972800" imgH="15544800" progId="">
                  <p:embed/>
                </p:oleObj>
              </mc:Choice>
              <mc:Fallback>
                <p:oleObj name="Equation" r:id="rId8" imgW="10972800" imgH="15544800" progId="">
                  <p:embed/>
                  <p:pic>
                    <p:nvPicPr>
                      <p:cNvPr id="0" name="图片 28673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06728" y="1965653"/>
                        <a:ext cx="419099" cy="5905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2"/>
          <p:cNvSpPr txBox="1"/>
          <p:nvPr/>
        </p:nvSpPr>
        <p:spPr>
          <a:xfrm>
            <a:off x="382135" y="323025"/>
            <a:ext cx="11831400" cy="5088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要点2　圆周运动的动力学问题</a:t>
            </a:r>
          </a:p>
        </p:txBody>
      </p:sp>
      <p:pic>
        <p:nvPicPr>
          <p:cNvPr id="9" name="图片 3" descr="textimage72.jpeg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7708" y="3919206"/>
            <a:ext cx="2008508" cy="1302347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7E1C88E7-D691-43A3-84AF-7A2E1AFDD3B2}"/>
              </a:ext>
            </a:extLst>
          </p:cNvPr>
          <p:cNvSpPr txBox="1"/>
          <p:nvPr/>
        </p:nvSpPr>
        <p:spPr>
          <a:xfrm>
            <a:off x="7324551" y="247390"/>
            <a:ext cx="4736207" cy="1078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en-US" altLang="zh-CN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    </a:t>
            </a:r>
            <a:endParaRPr lang="en-US" altLang="zh-CN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圆周运动中动力学问题的分析思路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</p:txBody>
      </p:sp>
      <p:pic>
        <p:nvPicPr>
          <p:cNvPr id="11" name="图片 3" descr="textimage80.jpeg">
            <a:extLst>
              <a:ext uri="{FF2B5EF4-FFF2-40B4-BE49-F238E27FC236}">
                <a16:creationId xmlns:a16="http://schemas.microsoft.com/office/drawing/2014/main" id="{9D9F7C67-423B-454C-B4F3-616217E56D8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8896" y="1478176"/>
            <a:ext cx="4592191" cy="388418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51792" y="2441135"/>
            <a:ext cx="3004582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小专题</a:t>
            </a:r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99890" y="2102111"/>
            <a:ext cx="6599869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圆周运动的临界、极值问题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7">
            <a:extLst>
              <a:ext uri="{FF2B5EF4-FFF2-40B4-BE49-F238E27FC236}">
                <a16:creationId xmlns:a16="http://schemas.microsoft.com/office/drawing/2014/main" id="{8228BD63-79BF-428B-88E1-112EE2D7D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409524"/>
              </p:ext>
            </p:extLst>
          </p:nvPr>
        </p:nvGraphicFramePr>
        <p:xfrm>
          <a:off x="489030" y="825305"/>
          <a:ext cx="11283696" cy="5569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82550332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737496129"/>
                    </a:ext>
                  </a:extLst>
                </a:gridCol>
                <a:gridCol w="2628293">
                  <a:extLst>
                    <a:ext uri="{9D8B030D-6E8A-4147-A177-3AD203B41FA5}">
                      <a16:colId xmlns:a16="http://schemas.microsoft.com/office/drawing/2014/main" val="2919085200"/>
                    </a:ext>
                  </a:extLst>
                </a:gridCol>
                <a:gridCol w="2844315">
                  <a:extLst>
                    <a:ext uri="{9D8B030D-6E8A-4147-A177-3AD203B41FA5}">
                      <a16:colId xmlns:a16="http://schemas.microsoft.com/office/drawing/2014/main" val="2903493882"/>
                    </a:ext>
                  </a:extLst>
                </a:gridCol>
                <a:gridCol w="2930768">
                  <a:extLst>
                    <a:ext uri="{9D8B030D-6E8A-4147-A177-3AD203B41FA5}">
                      <a16:colId xmlns:a16="http://schemas.microsoft.com/office/drawing/2014/main" val="3905891841"/>
                    </a:ext>
                  </a:extLst>
                </a:gridCol>
              </a:tblGrid>
              <a:tr h="1515524">
                <a:tc>
                  <a:txBody>
                    <a:bodyPr/>
                    <a:lstStyle/>
                    <a:p>
                      <a:pPr marL="0" marR="0" lvl="0" indent="0" algn="ctr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1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情境图示</a:t>
                      </a:r>
                    </a:p>
                    <a:p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158680"/>
                  </a:ext>
                </a:extLst>
              </a:tr>
              <a:tr h="1800200">
                <a:tc>
                  <a:txBody>
                    <a:bodyPr/>
                    <a:lstStyle/>
                    <a:p>
                      <a:pPr marL="0" marR="0" lvl="0" indent="0" algn="l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1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受力分析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54278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1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临界状态对应规律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初始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200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静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mω</a:t>
                      </a:r>
                      <a:r>
                        <a:rPr lang="zh-CN" altLang="en-US" sz="2000" kern="0" baseline="59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</a:p>
                    <a:p>
                      <a:pPr eaLnBrk="0" latinLnBrk="1" hangingPunct="0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临界:静摩擦力达到最大，</a:t>
                      </a:r>
                      <a:endParaRPr lang="en-US" altLang="zh-CN" sz="200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有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200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静</a:t>
                      </a:r>
                      <a:r>
                        <a:rPr lang="zh-CN" altLang="en-US" sz="2000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max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00" i="1" kern="0" spc="483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495" rtl="0" eaLnBrk="0" fontAlgn="auto" latinLnBrk="1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初始</a:t>
                      </a:r>
                      <a:r>
                        <a:rPr kumimoji="0" lang="zh-CN" altLang="en-US" sz="20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F</a:t>
                      </a:r>
                      <a:r>
                        <a:rPr kumimoji="0" lang="zh-CN" altLang="en-US" sz="2000" b="0" i="0" u="none" strike="noStrike" kern="0" cap="none" spc="0" normalizeH="0" baseline="-1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静</a:t>
                      </a:r>
                      <a:r>
                        <a:rPr kumimoji="0" lang="zh-CN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=</a:t>
                      </a:r>
                      <a:r>
                        <a:rPr kumimoji="0" lang="zh-CN" altLang="en-US" sz="20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mω</a:t>
                      </a:r>
                      <a:r>
                        <a:rPr kumimoji="0" lang="zh-CN" altLang="en-US" sz="2000" b="0" i="0" u="none" strike="noStrike" kern="0" cap="none" spc="0" normalizeH="0" baseline="59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2</a:t>
                      </a:r>
                      <a:r>
                        <a:rPr kumimoji="0" lang="zh-CN" altLang="en-US" sz="20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r</a:t>
                      </a:r>
                    </a:p>
                    <a:p>
                      <a:pPr marL="0" marR="0" lvl="0" indent="0" algn="l" defTabSz="912495" rtl="0" eaLnBrk="0" fontAlgn="auto" latinLnBrk="1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临界:静摩擦力达到最大，</a:t>
                      </a:r>
                      <a:r>
                        <a:rPr kumimoji="0" lang="zh-CN" altLang="en-US" sz="20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F</a:t>
                      </a:r>
                      <a:r>
                        <a:rPr kumimoji="0" lang="zh-CN" altLang="en-US" sz="2000" b="0" i="0" u="none" strike="noStrike" kern="0" cap="none" spc="0" normalizeH="0" baseline="-1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静</a:t>
                      </a:r>
                      <a:r>
                        <a:rPr kumimoji="0" lang="zh-CN" altLang="en-US" sz="2000" b="0" i="1" u="none" strike="noStrike" kern="0" cap="none" spc="0" normalizeH="0" baseline="-1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max</a:t>
                      </a:r>
                      <a:r>
                        <a:rPr kumimoji="0" lang="zh-CN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=</a:t>
                      </a:r>
                      <a:r>
                        <a:rPr kumimoji="0" lang="zh-CN" altLang="en-US" sz="20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m</a:t>
                      </a:r>
                      <a:r>
                        <a:rPr kumimoji="0" lang="zh-CN" altLang="en-US" sz="2000" b="0" i="1" u="none" strike="noStrike" kern="0" cap="none" spc="483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 </a:t>
                      </a:r>
                      <a:r>
                        <a:rPr kumimoji="0" lang="zh-CN" altLang="en-US" sz="20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r</a:t>
                      </a:r>
                      <a:endParaRPr kumimoji="0" lang="en-US" altLang="zh-CN" sz="2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65" charset="-122"/>
                        <a:ea typeface="华文细黑" panose="02010600040101010101" pitchFamily="65" charset="-122"/>
                        <a:cs typeface="+mn-cs"/>
                      </a:endParaRPr>
                    </a:p>
                    <a:p>
                      <a:pPr marL="0" marR="0" lvl="0" indent="0" algn="l" defTabSz="912495" rtl="0" eaLnBrk="0" fontAlgn="auto" latinLnBrk="1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随着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ω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继续变大，有</a:t>
                      </a:r>
                      <a:endParaRPr lang="en-US" altLang="zh-CN" sz="200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marL="0" marR="0" lvl="0" indent="0" algn="l" defTabSz="912495" rtl="0" eaLnBrk="0" fontAlgn="auto" latinLnBrk="1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200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静</a:t>
                      </a:r>
                      <a:r>
                        <a:rPr lang="zh-CN" altLang="en-US" sz="2000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max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2000" i="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mω</a:t>
                      </a:r>
                      <a:r>
                        <a:rPr lang="zh-CN" altLang="en-US" sz="2000" kern="0" baseline="59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，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2000" i="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从0开始增大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临界状态1:当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200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B静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200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B</a:t>
                      </a:r>
                      <a:r>
                        <a:rPr lang="zh-CN" altLang="en-US" sz="2000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max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时，绳子将要产生拉力</a:t>
                      </a:r>
                    </a:p>
                    <a:p>
                      <a:pPr eaLnBrk="0" latinLnBrk="1" hangingPunct="0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临界状态2:当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200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A静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200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2000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max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时，A、B将要发生相对滑动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A、B开始滑动的临界状态:</a:t>
                      </a:r>
                    </a:p>
                    <a:p>
                      <a:pPr eaLnBrk="0" latinLnBrk="1" hangingPunct="0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200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B</a:t>
                      </a:r>
                      <a:r>
                        <a:rPr lang="zh-CN" altLang="en-US" sz="2000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max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2000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'=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0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B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ω</a:t>
                      </a:r>
                      <a:r>
                        <a:rPr lang="zh-CN" altLang="en-US" sz="2000" kern="0" baseline="59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</a:p>
                    <a:p>
                      <a:pPr eaLnBrk="0" latinLnBrk="1" hangingPunct="0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2000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200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2000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max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0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ω</a:t>
                      </a:r>
                      <a:r>
                        <a:rPr lang="zh-CN" altLang="en-US" sz="2000" kern="0" baseline="59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endParaRPr lang="zh-CN" alt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614133"/>
                  </a:ext>
                </a:extLst>
              </a:tr>
            </a:tbl>
          </a:graphicData>
        </a:graphic>
      </p:graphicFrame>
      <p:pic>
        <p:nvPicPr>
          <p:cNvPr id="3" name="图片 3" descr="textimage85.jpeg">
            <a:extLst>
              <a:ext uri="{FF2B5EF4-FFF2-40B4-BE49-F238E27FC236}">
                <a16:creationId xmlns:a16="http://schemas.microsoft.com/office/drawing/2014/main" id="{8842501C-4436-4487-8EBD-8D9BE4B2BB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9155" y="958206"/>
            <a:ext cx="1200150" cy="1247775"/>
          </a:xfrm>
          <a:prstGeom prst="rect">
            <a:avLst/>
          </a:prstGeom>
        </p:spPr>
      </p:pic>
      <p:pic>
        <p:nvPicPr>
          <p:cNvPr id="4" name="图片 4" descr="textimage86.jpeg">
            <a:extLst>
              <a:ext uri="{FF2B5EF4-FFF2-40B4-BE49-F238E27FC236}">
                <a16:creationId xmlns:a16="http://schemas.microsoft.com/office/drawing/2014/main" id="{C75E99E3-35F6-4E71-916E-0AC27AFE3B5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0130" y="2488414"/>
            <a:ext cx="945979" cy="1387436"/>
          </a:xfrm>
          <a:prstGeom prst="rect">
            <a:avLst/>
          </a:prstGeom>
        </p:spPr>
      </p:pic>
      <p:pic>
        <p:nvPicPr>
          <p:cNvPr id="5" name="图片 5" descr="textimage87.jpeg">
            <a:extLst>
              <a:ext uri="{FF2B5EF4-FFF2-40B4-BE49-F238E27FC236}">
                <a16:creationId xmlns:a16="http://schemas.microsoft.com/office/drawing/2014/main" id="{EBD5CF5A-4212-47F3-9ED5-98C6A4206BC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9430" y="1009534"/>
            <a:ext cx="1266825" cy="1247774"/>
          </a:xfrm>
          <a:prstGeom prst="rect">
            <a:avLst/>
          </a:prstGeom>
        </p:spPr>
      </p:pic>
      <p:pic>
        <p:nvPicPr>
          <p:cNvPr id="6" name="图片 6" descr="textimage88.jpeg">
            <a:extLst>
              <a:ext uri="{FF2B5EF4-FFF2-40B4-BE49-F238E27FC236}">
                <a16:creationId xmlns:a16="http://schemas.microsoft.com/office/drawing/2014/main" id="{FA0E36C9-4D24-4DB7-95DF-5870815B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1523" y="2640044"/>
            <a:ext cx="1728192" cy="1189698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0561B5EB-F3C0-4CD0-9FB2-724DB973731E}"/>
              </a:ext>
            </a:extLst>
          </p:cNvPr>
          <p:cNvSpPr txBox="1"/>
          <p:nvPr/>
        </p:nvSpPr>
        <p:spPr>
          <a:xfrm>
            <a:off x="336788" y="201229"/>
            <a:ext cx="11831400" cy="515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题型1    水平面内圆周运动的临界、极值问题</a:t>
            </a:r>
          </a:p>
        </p:txBody>
      </p:sp>
      <p:pic>
        <p:nvPicPr>
          <p:cNvPr id="8" name="图片 3" descr="textimage89.jpeg">
            <a:extLst>
              <a:ext uri="{FF2B5EF4-FFF2-40B4-BE49-F238E27FC236}">
                <a16:creationId xmlns:a16="http://schemas.microsoft.com/office/drawing/2014/main" id="{44134AD8-49A3-4E50-BD92-C678E7E826E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078" y="922289"/>
            <a:ext cx="1588698" cy="1204617"/>
          </a:xfrm>
          <a:prstGeom prst="rect">
            <a:avLst/>
          </a:prstGeom>
        </p:spPr>
      </p:pic>
      <p:pic>
        <p:nvPicPr>
          <p:cNvPr id="9" name="图片 4" descr="textimage90.jpeg">
            <a:extLst>
              <a:ext uri="{FF2B5EF4-FFF2-40B4-BE49-F238E27FC236}">
                <a16:creationId xmlns:a16="http://schemas.microsoft.com/office/drawing/2014/main" id="{33585D9C-4031-4F54-A6E5-E4F70C4F276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7197" y="2447526"/>
            <a:ext cx="2568567" cy="1574734"/>
          </a:xfrm>
          <a:prstGeom prst="rect">
            <a:avLst/>
          </a:prstGeom>
        </p:spPr>
      </p:pic>
      <p:pic>
        <p:nvPicPr>
          <p:cNvPr id="10" name="图片 5" descr="textimage91.jpeg">
            <a:extLst>
              <a:ext uri="{FF2B5EF4-FFF2-40B4-BE49-F238E27FC236}">
                <a16:creationId xmlns:a16="http://schemas.microsoft.com/office/drawing/2014/main" id="{D3E8799E-1C8F-4E25-854E-859ECEC8615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02883" y="994564"/>
            <a:ext cx="1771324" cy="1092445"/>
          </a:xfrm>
          <a:prstGeom prst="rect">
            <a:avLst/>
          </a:prstGeom>
        </p:spPr>
      </p:pic>
      <p:pic>
        <p:nvPicPr>
          <p:cNvPr id="11" name="图片 6" descr="textimage92.jpeg">
            <a:extLst>
              <a:ext uri="{FF2B5EF4-FFF2-40B4-BE49-F238E27FC236}">
                <a16:creationId xmlns:a16="http://schemas.microsoft.com/office/drawing/2014/main" id="{0C8B8C6C-26A1-41F4-8392-FE3469FEB470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1336" y="2481514"/>
            <a:ext cx="2738934" cy="1647696"/>
          </a:xfrm>
          <a:prstGeom prst="rect">
            <a:avLst/>
          </a:prstGeom>
        </p:spPr>
      </p:pic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CBD7E151-C3F7-4BBA-A010-032BB29C28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767452"/>
              </p:ext>
            </p:extLst>
          </p:nvPr>
        </p:nvGraphicFramePr>
        <p:xfrm>
          <a:off x="2498012" y="5676149"/>
          <a:ext cx="295274" cy="333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1" name="Equation" r:id="rId11" imgW="7924800" imgH="8839200" progId="">
                  <p:embed/>
                </p:oleObj>
              </mc:Choice>
              <mc:Fallback>
                <p:oleObj name="Equation" r:id="rId11" imgW="7924800" imgH="8839200" progId="">
                  <p:embed/>
                  <p:pic>
                    <p:nvPicPr>
                      <p:cNvPr id="12" name="对象 1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98012" y="5676149"/>
                        <a:ext cx="295274" cy="3333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E79C2642-63A4-4F0B-99C3-AB13BA33A1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245755"/>
              </p:ext>
            </p:extLst>
          </p:nvPr>
        </p:nvGraphicFramePr>
        <p:xfrm>
          <a:off x="4881518" y="4945665"/>
          <a:ext cx="295274" cy="333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2" name="Equation" r:id="rId11" imgW="7924800" imgH="8839200" progId="">
                  <p:embed/>
                </p:oleObj>
              </mc:Choice>
              <mc:Fallback>
                <p:oleObj name="Equation" r:id="rId11" imgW="7924800" imgH="8839200" progId="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CBD7E151-C3F7-4BBA-A010-032BB29C282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81518" y="4945665"/>
                        <a:ext cx="295274" cy="3333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8664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6595" y="2469801"/>
            <a:ext cx="2121315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5024628" y="2089912"/>
            <a:ext cx="6172034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曲线运动　</a:t>
            </a:r>
            <a:endParaRPr lang="en-US" altLang="zh-CN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运动的合成与分解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7">
            <a:extLst>
              <a:ext uri="{FF2B5EF4-FFF2-40B4-BE49-F238E27FC236}">
                <a16:creationId xmlns:a16="http://schemas.microsoft.com/office/drawing/2014/main" id="{8228BD63-79BF-428B-88E1-112EE2D7D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315750"/>
              </p:ext>
            </p:extLst>
          </p:nvPr>
        </p:nvGraphicFramePr>
        <p:xfrm>
          <a:off x="539478" y="825305"/>
          <a:ext cx="10657184" cy="5066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131">
                  <a:extLst>
                    <a:ext uri="{9D8B030D-6E8A-4147-A177-3AD203B41FA5}">
                      <a16:colId xmlns:a16="http://schemas.microsoft.com/office/drawing/2014/main" val="3825503320"/>
                    </a:ext>
                  </a:extLst>
                </a:gridCol>
                <a:gridCol w="3070131">
                  <a:extLst>
                    <a:ext uri="{9D8B030D-6E8A-4147-A177-3AD203B41FA5}">
                      <a16:colId xmlns:a16="http://schemas.microsoft.com/office/drawing/2014/main" val="2919085200"/>
                    </a:ext>
                  </a:extLst>
                </a:gridCol>
                <a:gridCol w="3322468">
                  <a:extLst>
                    <a:ext uri="{9D8B030D-6E8A-4147-A177-3AD203B41FA5}">
                      <a16:colId xmlns:a16="http://schemas.microsoft.com/office/drawing/2014/main" val="2903493882"/>
                    </a:ext>
                  </a:extLst>
                </a:gridCol>
                <a:gridCol w="3423454">
                  <a:extLst>
                    <a:ext uri="{9D8B030D-6E8A-4147-A177-3AD203B41FA5}">
                      <a16:colId xmlns:a16="http://schemas.microsoft.com/office/drawing/2014/main" val="3905891841"/>
                    </a:ext>
                  </a:extLst>
                </a:gridCol>
              </a:tblGrid>
              <a:tr h="1378737">
                <a:tc>
                  <a:txBody>
                    <a:bodyPr/>
                    <a:lstStyle/>
                    <a:p>
                      <a:pPr marL="0" marR="0" lvl="0" indent="0" algn="ctr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1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情境图示</a:t>
                      </a:r>
                    </a:p>
                    <a:p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158680"/>
                  </a:ext>
                </a:extLst>
              </a:tr>
              <a:tr h="1637719">
                <a:tc>
                  <a:txBody>
                    <a:bodyPr/>
                    <a:lstStyle/>
                    <a:p>
                      <a:pPr marL="0" marR="0" lvl="0" indent="0" algn="l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1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受力分析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542787"/>
                  </a:ext>
                </a:extLst>
              </a:tr>
              <a:tr h="2050499">
                <a:tc>
                  <a:txBody>
                    <a:bodyPr/>
                    <a:lstStyle/>
                    <a:p>
                      <a:pPr marL="0" marR="0" lvl="0" indent="0" algn="ctr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1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临界状态规律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比较两接触面的动摩擦因数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μ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来判定谁先滑动，动摩擦因数小的先滑动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当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1400" i="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140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静</a:t>
                      </a:r>
                      <a:r>
                        <a:rPr lang="zh-CN" altLang="en-US" sz="1400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max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1400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ω</a:t>
                      </a:r>
                      <a:r>
                        <a:rPr lang="zh-CN" altLang="en-US" sz="1400" kern="0" baseline="59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时，A物体即将相对圆盘向外滑动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570"/>
                        </a:spcBef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当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1400" i="1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=0，即</a:t>
                      </a:r>
                      <a:r>
                        <a:rPr lang="zh-CN" altLang="en-US" sz="200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ω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400" kern="0" spc="3122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时，小球即将“飘起来”</a:t>
                      </a:r>
                      <a:endParaRPr lang="en-US" altLang="zh-CN" sz="2000" kern="0" dirty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570"/>
                        </a:spcBef>
                      </a:pP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（即离开锥面）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614133"/>
                  </a:ext>
                </a:extLst>
              </a:tr>
            </a:tbl>
          </a:graphicData>
        </a:graphic>
      </p:graphicFrame>
      <p:sp>
        <p:nvSpPr>
          <p:cNvPr id="7" name="TextBox 2">
            <a:extLst>
              <a:ext uri="{FF2B5EF4-FFF2-40B4-BE49-F238E27FC236}">
                <a16:creationId xmlns:a16="http://schemas.microsoft.com/office/drawing/2014/main" id="{0561B5EB-F3C0-4CD0-9FB2-724DB973731E}"/>
              </a:ext>
            </a:extLst>
          </p:cNvPr>
          <p:cNvSpPr txBox="1"/>
          <p:nvPr/>
        </p:nvSpPr>
        <p:spPr>
          <a:xfrm>
            <a:off x="336788" y="201229"/>
            <a:ext cx="11831400" cy="515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题型1    水平面内圆周运动的临界、极值问题</a:t>
            </a:r>
          </a:p>
        </p:txBody>
      </p:sp>
      <p:pic>
        <p:nvPicPr>
          <p:cNvPr id="14" name="图片 3" descr="textimage93.jpeg">
            <a:extLst>
              <a:ext uri="{FF2B5EF4-FFF2-40B4-BE49-F238E27FC236}">
                <a16:creationId xmlns:a16="http://schemas.microsoft.com/office/drawing/2014/main" id="{1DD77101-C074-483E-81DF-72BBDE746A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4736" y="952189"/>
            <a:ext cx="1409700" cy="1247775"/>
          </a:xfrm>
          <a:prstGeom prst="rect">
            <a:avLst/>
          </a:prstGeom>
        </p:spPr>
      </p:pic>
      <p:pic>
        <p:nvPicPr>
          <p:cNvPr id="15" name="图片 4" descr="textimage94.jpeg">
            <a:extLst>
              <a:ext uri="{FF2B5EF4-FFF2-40B4-BE49-F238E27FC236}">
                <a16:creationId xmlns:a16="http://schemas.microsoft.com/office/drawing/2014/main" id="{FAD58FD6-BE9F-460B-B112-C3CCCB00664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4127" y="2239739"/>
            <a:ext cx="2329727" cy="1480863"/>
          </a:xfrm>
          <a:prstGeom prst="rect">
            <a:avLst/>
          </a:prstGeom>
        </p:spPr>
      </p:pic>
      <p:pic>
        <p:nvPicPr>
          <p:cNvPr id="16" name="图片 5" descr="textimage95.jpeg">
            <a:extLst>
              <a:ext uri="{FF2B5EF4-FFF2-40B4-BE49-F238E27FC236}">
                <a16:creationId xmlns:a16="http://schemas.microsoft.com/office/drawing/2014/main" id="{ABD44400-6415-4CA0-9A70-10CA94F6297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6480" y="777948"/>
            <a:ext cx="1108132" cy="1461791"/>
          </a:xfrm>
          <a:prstGeom prst="rect">
            <a:avLst/>
          </a:prstGeom>
        </p:spPr>
      </p:pic>
      <p:pic>
        <p:nvPicPr>
          <p:cNvPr id="17" name="图片 6" descr="textimage96.jpeg">
            <a:extLst>
              <a:ext uri="{FF2B5EF4-FFF2-40B4-BE49-F238E27FC236}">
                <a16:creationId xmlns:a16="http://schemas.microsoft.com/office/drawing/2014/main" id="{C9C4C827-E58C-4DF2-B799-F582B3DFC8A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6245" y="2301445"/>
            <a:ext cx="1385975" cy="1407042"/>
          </a:xfrm>
          <a:prstGeom prst="rect">
            <a:avLst/>
          </a:prstGeom>
        </p:spPr>
      </p:pic>
      <p:pic>
        <p:nvPicPr>
          <p:cNvPr id="18" name="图片 7" descr="textimage97.jpeg">
            <a:extLst>
              <a:ext uri="{FF2B5EF4-FFF2-40B4-BE49-F238E27FC236}">
                <a16:creationId xmlns:a16="http://schemas.microsoft.com/office/drawing/2014/main" id="{C265F1D9-4230-4EE9-A7F3-E502DD1D6DB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6656" y="780357"/>
            <a:ext cx="1276350" cy="1371599"/>
          </a:xfrm>
          <a:prstGeom prst="rect">
            <a:avLst/>
          </a:prstGeom>
        </p:spPr>
      </p:pic>
      <p:pic>
        <p:nvPicPr>
          <p:cNvPr id="19" name="图片 8" descr="textimage98.jpeg">
            <a:extLst>
              <a:ext uri="{FF2B5EF4-FFF2-40B4-BE49-F238E27FC236}">
                <a16:creationId xmlns:a16="http://schemas.microsoft.com/office/drawing/2014/main" id="{7452DFDB-2B85-476B-9EEC-7BA760656E4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0919" y="2269895"/>
            <a:ext cx="1647824" cy="1600199"/>
          </a:xfrm>
          <a:prstGeom prst="rect">
            <a:avLst/>
          </a:prstGeom>
        </p:spPr>
      </p:pic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611E3054-7C2E-4749-8EB5-E67BBBEAA5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049453"/>
              </p:ext>
            </p:extLst>
          </p:nvPr>
        </p:nvGraphicFramePr>
        <p:xfrm>
          <a:off x="9402073" y="4140349"/>
          <a:ext cx="716670" cy="58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7" name="Equation" r:id="rId9" imgW="876240" imgH="685800" progId="Equation.DSMT4">
                  <p:embed/>
                </p:oleObj>
              </mc:Choice>
              <mc:Fallback>
                <p:oleObj name="Equation" r:id="rId9" imgW="876240" imgH="685800" progId="Equation.DSMT4">
                  <p:embed/>
                  <p:pic>
                    <p:nvPicPr>
                      <p:cNvPr id="10" name="对象 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402073" y="4140349"/>
                        <a:ext cx="716670" cy="5876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6789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314368" y="267798"/>
            <a:ext cx="2313342" cy="1688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题型2　竖直面</a:t>
            </a:r>
            <a:endParaRPr lang="en-US" altLang="zh-CN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内圆周运动的</a:t>
            </a:r>
            <a:endParaRPr lang="en-US" altLang="zh-CN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临界、极值问题</a:t>
            </a:r>
          </a:p>
        </p:txBody>
      </p:sp>
      <p:pic>
        <p:nvPicPr>
          <p:cNvPr id="286721" name="Picture 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10" y="267798"/>
            <a:ext cx="8972752" cy="646483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087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题型3　斜面上圆周运动的临界、极值问题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1.特殊位置受力分析，如图</a:t>
            </a:r>
            <a:endParaRPr lang="zh-CN" altLang="en-US" b="1" dirty="0"/>
          </a:p>
        </p:txBody>
      </p:sp>
      <p:pic>
        <p:nvPicPr>
          <p:cNvPr id="3" name="图片 3" descr="textimage111.jpe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4294" y="107901"/>
            <a:ext cx="3620663" cy="2795048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6BCED9B3-5AB5-49B5-998C-491B82567A1A}"/>
              </a:ext>
            </a:extLst>
          </p:cNvPr>
          <p:cNvSpPr txBox="1"/>
          <p:nvPr/>
        </p:nvSpPr>
        <p:spPr>
          <a:xfrm>
            <a:off x="467470" y="2268141"/>
            <a:ext cx="11831400" cy="2944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2.临界状态分析</a:t>
            </a:r>
            <a:endParaRPr lang="zh-CN" altLang="en-US" sz="2800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物块相对转盘即将滑动的临界位置在最低点，物块运动过程中在最低点有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sin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mω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，当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μmg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cos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时转盘角速度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ω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达到最大值，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此时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μmg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cos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sin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140" kern="0" spc="1757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，可得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ω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max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350" kern="0" spc="13374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FA06DCF1-18A3-413D-A95E-C2747FAD82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826834"/>
              </p:ext>
            </p:extLst>
          </p:nvPr>
        </p:nvGraphicFramePr>
        <p:xfrm>
          <a:off x="3563814" y="4068341"/>
          <a:ext cx="495299" cy="38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6" name="Equation" r:id="rId5" imgW="13106400" imgH="10058400" progId="">
                  <p:embed/>
                </p:oleObj>
              </mc:Choice>
              <mc:Fallback>
                <p:oleObj name="Equation" r:id="rId5" imgW="13106400" imgH="10058400" progId="">
                  <p:embed/>
                  <p:pic>
                    <p:nvPicPr>
                      <p:cNvPr id="4" name="对象 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63814" y="4068341"/>
                        <a:ext cx="495299" cy="380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90B989B3-1C38-4BD7-BA5D-603092A00D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912634"/>
              </p:ext>
            </p:extLst>
          </p:nvPr>
        </p:nvGraphicFramePr>
        <p:xfrm>
          <a:off x="1115012" y="4629687"/>
          <a:ext cx="212407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7" name="Equation" r:id="rId7" imgW="56083200" imgH="19507200" progId="">
                  <p:embed/>
                </p:oleObj>
              </mc:Choice>
              <mc:Fallback>
                <p:oleObj name="Equation" r:id="rId7" imgW="56083200" imgH="19507200" progId="">
                  <p:embed/>
                  <p:pic>
                    <p:nvPicPr>
                      <p:cNvPr id="5" name="对象 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5012" y="4629687"/>
                        <a:ext cx="2124075" cy="733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9417" y="2441135"/>
            <a:ext cx="3004582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99890" y="2441135"/>
            <a:ext cx="6599869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探究平抛运动的特点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0944686" cy="4694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一、实验原理及装置图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9490" kern="0" spc="18186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255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       把钢球从同一位置由静止释放，钢球沿着斜槽滚下并被水平抛出，落在挡板上，通过复写纸在竖直的坐标纸上留下印迹，逐次下调挡板，重复以上操作得到钢球的一系列运动点迹。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</p:txBody>
      </p:sp>
      <p:pic>
        <p:nvPicPr>
          <p:cNvPr id="3" name="图片 3" descr="textimage113.jpe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8144" y="1277129"/>
            <a:ext cx="3275661" cy="235243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7470" y="467941"/>
            <a:ext cx="11089232" cy="43629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二、操作要领及注意事项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装置调节有什么要求:平板必须处于竖直面内；斜槽末端的切线必须水平。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如何进行实验操作:小球每次必须从斜槽上同一位置由静止释放；开始滚下的位置高度要适中，以使小球做平抛运动的轨迹由坐标纸的左上角一直到达右下角为宜。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如何进行作图:坐标原点不是槽口的端点，应是小球出槽口时小球球心在平板上的投影点；点迹要用平滑曲线连接(不能用折线)。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三、数据处理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1.判断是否为抛物线:在轨迹曲线上取几点，读出各点坐标值，若各点坐标满足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y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ax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，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为一特定值，说明轨迹为抛物线。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8758" y="251917"/>
            <a:ext cx="11831400" cy="4979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2.计算平抛运动的初速度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(1)平抛轨迹完整(即含有抛出点)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在轨迹上任取一点，测出该点与坐标原点的水平距离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及竖直距离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y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，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就可求出初速度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，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y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945" kern="0" spc="-1222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gt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，故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3545" kern="0" spc="1103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220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(2)平抛轨迹残缺(即无抛出点)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在轨迹上任取三点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(如图所示)，使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间及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间的水平距离相等设为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，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由平抛运动的规律可知，在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间运动与在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间运动所用时间相等，设为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，重力加速度为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，则Δ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h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h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BC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h</a:t>
            </a:r>
            <a:r>
              <a:rPr lang="zh-CN" altLang="en-US" sz="1815" i="1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gt</a:t>
            </a:r>
            <a:r>
              <a:rPr lang="zh-CN" altLang="en-US" sz="1815" kern="0" baseline="59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，所以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525" kern="0" spc="6373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，初速度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930" kern="0" spc="-1206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3610" kern="0" spc="6288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978890"/>
              </p:ext>
            </p:extLst>
          </p:nvPr>
        </p:nvGraphicFramePr>
        <p:xfrm>
          <a:off x="4432634" y="2119158"/>
          <a:ext cx="21907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7" name="Equation" r:id="rId4" imgW="5791200" imgH="17373600" progId="">
                  <p:embed/>
                </p:oleObj>
              </mc:Choice>
              <mc:Fallback>
                <p:oleObj name="Equation" r:id="rId4" imgW="5791200" imgH="17373600" progId="">
                  <p:embed/>
                  <p:pic>
                    <p:nvPicPr>
                      <p:cNvPr id="0" name="图片 5222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32634" y="2119158"/>
                        <a:ext cx="21907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928887"/>
              </p:ext>
            </p:extLst>
          </p:nvPr>
        </p:nvGraphicFramePr>
        <p:xfrm>
          <a:off x="5925592" y="2110331"/>
          <a:ext cx="590550" cy="790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8" name="Equation" r:id="rId6" imgW="15544800" imgH="21031200" progId="">
                  <p:embed/>
                </p:oleObj>
              </mc:Choice>
              <mc:Fallback>
                <p:oleObj name="Equation" r:id="rId6" imgW="15544800" imgH="21031200" progId="">
                  <p:embed/>
                  <p:pic>
                    <p:nvPicPr>
                      <p:cNvPr id="0" name="图片 52225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25592" y="2110331"/>
                        <a:ext cx="590550" cy="7905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124238"/>
              </p:ext>
            </p:extLst>
          </p:nvPr>
        </p:nvGraphicFramePr>
        <p:xfrm>
          <a:off x="5121632" y="4606319"/>
          <a:ext cx="12573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9" name="Equation" r:id="rId8" imgW="33223200" imgH="21031200" progId="">
                  <p:embed/>
                </p:oleObj>
              </mc:Choice>
              <mc:Fallback>
                <p:oleObj name="Equation" r:id="rId8" imgW="33223200" imgH="21031200" progId="">
                  <p:embed/>
                  <p:pic>
                    <p:nvPicPr>
                      <p:cNvPr id="0" name="图片 52226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21632" y="4606319"/>
                        <a:ext cx="1257300" cy="7905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267585"/>
              </p:ext>
            </p:extLst>
          </p:nvPr>
        </p:nvGraphicFramePr>
        <p:xfrm>
          <a:off x="8028310" y="4635252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0" name="Equation" r:id="rId10" imgW="5791200" imgH="17373600" progId="">
                  <p:embed/>
                </p:oleObj>
              </mc:Choice>
              <mc:Fallback>
                <p:oleObj name="Equation" r:id="rId10" imgW="5791200" imgH="17373600" progId="">
                  <p:embed/>
                  <p:pic>
                    <p:nvPicPr>
                      <p:cNvPr id="0" name="图片 52227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28310" y="4635252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984491"/>
              </p:ext>
            </p:extLst>
          </p:nvPr>
        </p:nvGraphicFramePr>
        <p:xfrm>
          <a:off x="8392821" y="4582367"/>
          <a:ext cx="12573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1" name="Equation" r:id="rId12" imgW="33223200" imgH="21336000" progId="">
                  <p:embed/>
                </p:oleObj>
              </mc:Choice>
              <mc:Fallback>
                <p:oleObj name="Equation" r:id="rId12" imgW="33223200" imgH="21336000" progId="">
                  <p:embed/>
                  <p:pic>
                    <p:nvPicPr>
                      <p:cNvPr id="0" name="图片 52228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92821" y="4582367"/>
                        <a:ext cx="1257300" cy="809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3" descr="textimage114.jpeg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4454" y="590794"/>
            <a:ext cx="2506100" cy="280856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1750" y="671953"/>
            <a:ext cx="11088967" cy="27483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660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四、误差分析及改进措施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钢球做平抛运动时受空气阻力影响。选用质量大、体积小、表面光滑的钢球可以减小因此产生的误差。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钢球每次滚下的初位置不完全相同；斜槽末端切线不完全水平；建立坐标系时，坐标原点的选取有少许偏差。规范进行实验操作，可以减小因此产生的误差。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3759" y="323925"/>
            <a:ext cx="10800670" cy="424000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五、其他实验方案</a:t>
            </a:r>
            <a:endParaRPr lang="zh-CN" altLang="en-US" sz="2800" b="1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方案一　对比实验法 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采用如图甲所示的装置，用小锤击打弹性金属片，金属片把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球沿水平方向弹出，同时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球被松开而自由下落，判断相同的两球是否同时落地(听声音判断)。若两球同时落地，说明平抛运动的竖直分运动为自由落体运动。</a:t>
            </a:r>
            <a:endParaRPr lang="zh-CN" altLang="en-US" dirty="0"/>
          </a:p>
          <a:p>
            <a:pPr lvl="0"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采用如图乙所示的装置，两个相同的弧形轨道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，其中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的末端可看成与光滑的水平板相切，使相同的两小球以相同的初速度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1815" kern="0" baseline="-1500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同时分别从轨道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的末端射出。若两球在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球落地时相碰，说明平抛运动的水平分运动为匀速直线运动。</a:t>
            </a:r>
            <a:endParaRPr lang="zh-CN" altLang="en-US" dirty="0">
              <a:solidFill>
                <a:prstClr val="black"/>
              </a:solidFill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endParaRPr lang="zh-CN" altLang="en-US" dirty="0"/>
          </a:p>
        </p:txBody>
      </p:sp>
      <p:pic>
        <p:nvPicPr>
          <p:cNvPr id="3" name="图片 3" descr="textimage115.jpe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758" y="4176574"/>
            <a:ext cx="1800200" cy="2618471"/>
          </a:xfrm>
          <a:prstGeom prst="rect">
            <a:avLst/>
          </a:prstGeom>
        </p:spPr>
      </p:pic>
      <p:pic>
        <p:nvPicPr>
          <p:cNvPr id="4" name="图片 4" descr="textimage116.jpe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126" y="4251318"/>
            <a:ext cx="2731640" cy="246898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0512638" cy="38494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方案二　通过频闪照相(或视频录制)记录轨迹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如图丙所示，通过频闪照片得到小球经过相等时间间隔所到达的位置，测量出经过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，2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，3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，</a:t>
            </a:r>
            <a:r>
              <a:rPr lang="zh-CN" altLang="en-US" sz="2410" kern="0" dirty="0">
                <a:solidFill>
                  <a:srgbClr val="000000"/>
                </a:solidFill>
                <a:latin typeface="黑体" panose="02010609060101010101" pitchFamily="65" charset="-122"/>
                <a:ea typeface="华文细黑" panose="02010600040101010101" pitchFamily="65" charset="-122"/>
              </a:rPr>
              <a:t>…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时间小球做平抛运动的水平位移和竖直位移，分析数据得出小球水平分运动和竖直分运动的特点。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9910" kern="0" spc="6513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10335" kern="0" spc="13887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117.jpe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5982" y="2590540"/>
            <a:ext cx="2592288" cy="33025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5462" y="323925"/>
            <a:ext cx="11831400" cy="107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要点1　曲线运动的条件和特征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1.物体做曲线运动的条件</a:t>
            </a:r>
            <a:r>
              <a:rPr lang="zh-CN" altLang="en-US" b="1" dirty="0"/>
              <a:t> </a:t>
            </a:r>
            <a:endParaRPr lang="zh-CN" altLang="en-US" dirty="0"/>
          </a:p>
        </p:txBody>
      </p:sp>
      <p:pic>
        <p:nvPicPr>
          <p:cNvPr id="3" name="图片 3" descr="textimage0.jpe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030" y="432234"/>
            <a:ext cx="5041090" cy="1696757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5BABC662-BB15-4545-A272-BB95F5163F95}"/>
              </a:ext>
            </a:extLst>
          </p:cNvPr>
          <p:cNvSpPr txBox="1"/>
          <p:nvPr/>
        </p:nvSpPr>
        <p:spPr>
          <a:xfrm>
            <a:off x="407482" y="1511632"/>
            <a:ext cx="11831400" cy="2890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2.曲线运动的特征</a:t>
            </a:r>
            <a:endParaRPr lang="zh-CN" altLang="en-US" sz="2800" b="1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(1)曲线运动是变速运动，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加速度必不为0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(2)若做曲线运动的物体所受合力恒定，物体做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匀变速曲线运动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；若所受合力变化，物体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做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变加速曲线运动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(3)曲线运动的轨迹: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始终夹在合力方向与速度方向之间，而且向合力的方向弯曲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，如图</a:t>
            </a:r>
            <a:br>
              <a:rPr dirty="0"/>
            </a:b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所示。</a:t>
            </a:r>
            <a:endParaRPr lang="zh-CN" altLang="en-US" dirty="0"/>
          </a:p>
        </p:txBody>
      </p:sp>
      <p:pic>
        <p:nvPicPr>
          <p:cNvPr id="5" name="图片 3" descr="textimage1.jpeg">
            <a:extLst>
              <a:ext uri="{FF2B5EF4-FFF2-40B4-BE49-F238E27FC236}">
                <a16:creationId xmlns:a16="http://schemas.microsoft.com/office/drawing/2014/main" id="{1221F3E7-81F5-46C4-9336-3CC4146B4F6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1966" y="3993182"/>
            <a:ext cx="2016224" cy="1623453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9478" y="543806"/>
            <a:ext cx="10872678" cy="21791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方案三　通过传感器探究平抛运动的特点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      如图丁所示，物体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在做平抛运动，向各个方向同时发射超声波脉冲和红外线脉冲。超声-红外接收装置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与计算机相连，计算机可以即时给出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的位置坐标，分析坐标探究运动特点。</a:t>
            </a:r>
            <a:endParaRPr lang="zh-CN" altLang="en-US" dirty="0"/>
          </a:p>
        </p:txBody>
      </p:sp>
      <p:pic>
        <p:nvPicPr>
          <p:cNvPr id="3" name="图片 4" descr="textimage118.jpeg">
            <a:extLst>
              <a:ext uri="{FF2B5EF4-FFF2-40B4-BE49-F238E27FC236}">
                <a16:creationId xmlns:a16="http://schemas.microsoft.com/office/drawing/2014/main" id="{BFE7612E-16AE-465E-B97C-FABC1BA810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3974" y="2484165"/>
            <a:ext cx="3276983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9417" y="2441135"/>
            <a:ext cx="3004582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99890" y="2079955"/>
            <a:ext cx="6599869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探究向心力大小与半径、角速度、质量的关系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97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一、实验原理及装置图</a:t>
            </a:r>
            <a:endParaRPr lang="zh-CN" altLang="en-US" b="1" dirty="0"/>
          </a:p>
        </p:txBody>
      </p:sp>
      <p:pic>
        <p:nvPicPr>
          <p:cNvPr id="3" name="图片 3" descr="textimage119.jpe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839" y="467941"/>
            <a:ext cx="5472608" cy="3066213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911092" y="3634348"/>
            <a:ext cx="10728662" cy="27808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422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调整塔轮上的皮带，使其套到半径大小不同的塔轮上，改变长、短槽旋转角速度之比。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将小球放在长槽不同的卡位上，改变小球做圆周运动的半径。</a:t>
            </a:r>
            <a:endParaRPr lang="en-US" altLang="zh-CN" sz="2410" kern="0" dirty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lvl="0"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en-US" altLang="zh-CN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小球对挡板的作用力通过杠杆结构使弹簧测力套筒下降，露出标尺。通过标尺上等分格的数量，可以粗略计算出两个小球所需向心力的比值。</a:t>
            </a:r>
            <a:endParaRPr lang="zh-CN" altLang="en-US" dirty="0">
              <a:solidFill>
                <a:prstClr val="black"/>
              </a:solidFill>
            </a:endParaRPr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1244" y="646304"/>
            <a:ext cx="11831400" cy="24216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二、操作要领及注意事项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b="1" kern="0" dirty="0">
                <a:solidFill>
                  <a:srgbClr val="C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控制变量法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探究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(1)使两小球的质量、转动的半径相同，探究向心力的大小跟转动的角速度的定量关系。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(2)使两小球的质量、转动的角速度相同，探究向心力的大小跟转动半径的定量关系。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(3)使两小球的转动半径、转动的角速度相同，探究向心力的大小跟质量的定量关系。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84CD3CD-8F5D-42DE-8BC3-B893C1F10F64}"/>
              </a:ext>
            </a:extLst>
          </p:cNvPr>
          <p:cNvSpPr/>
          <p:nvPr/>
        </p:nvSpPr>
        <p:spPr>
          <a:xfrm>
            <a:off x="250341" y="3132237"/>
            <a:ext cx="11667506" cy="247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en-US" altLang="zh-CN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转速控制</a:t>
            </a:r>
            <a:r>
              <a:rPr lang="en-US" altLang="zh-CN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摇动手柄时应缓慢加速，注意观察标尺的格数。达到预定格数时，保持转速恒定。</a:t>
            </a:r>
            <a:endParaRPr lang="zh-CN" altLang="en-US" dirty="0">
              <a:solidFill>
                <a:prstClr val="black"/>
              </a:solidFill>
            </a:endParaRPr>
          </a:p>
          <a:p>
            <a:pPr lvl="0"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三、数据处理</a:t>
            </a:r>
            <a:endParaRPr lang="zh-CN" altLang="en-US" b="1" dirty="0">
              <a:solidFill>
                <a:prstClr val="black"/>
              </a:solidFill>
            </a:endParaRPr>
          </a:p>
          <a:p>
            <a:pPr lvl="0" eaLnBrk="0" latinLnBrk="1" hangingPunct="0">
              <a:lnSpc>
                <a:spcPct val="130000"/>
              </a:lnSpc>
              <a:spcBef>
                <a:spcPts val="145"/>
              </a:spcBef>
            </a:pP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       分别作出</a:t>
            </a:r>
            <a:r>
              <a:rPr lang="en-US" altLang="zh-CN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1815" kern="0" baseline="-15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ω</a:t>
            </a:r>
            <a:r>
              <a:rPr lang="en-US" altLang="zh-CN" sz="1815" kern="0" baseline="590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41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1815" kern="0" baseline="-15000" dirty="0" err="1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41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1815" kern="0" baseline="-15000" dirty="0" err="1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410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41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m</a:t>
            </a: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图像，分析向心力大小与角速度、半径、质量之间的关系，并得出结论。</a:t>
            </a:r>
            <a:endParaRPr lang="zh-CN" altLang="en-US" dirty="0">
              <a:solidFill>
                <a:prstClr val="black"/>
              </a:solidFill>
              <a:latin typeface="华文细黑" panose="02010600040101010101" pitchFamily="65" charset="-122"/>
              <a:ea typeface="华文细黑" panose="02010600040101010101" pitchFamily="65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76997"/>
            <a:ext cx="7992358" cy="2395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四、其他实验方案</a:t>
            </a:r>
            <a:endParaRPr lang="zh-CN" altLang="en-US" b="1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方案一　用绳和沙袋定性研究</a:t>
            </a:r>
            <a:endParaRPr lang="zh-CN" altLang="en-US" dirty="0"/>
          </a:p>
          <a:p>
            <a:pPr marL="0" indent="0" eaLnBrk="0" latinLnBrk="1" hangingPunct="0">
              <a:lnSpc>
                <a:spcPct val="130000"/>
              </a:lnSpc>
              <a:spcBef>
                <a:spcPts val="14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如图所示，在绳子的一端拴一个小沙袋(或其他小物体)，另一端握在手中。将手举过头顶，使沙袋在水平面内做匀速圆周运动，此时沙袋所需向心力近似等于绳对沙袋的拉力。</a:t>
            </a:r>
            <a:endParaRPr lang="zh-CN" altLang="en-US" dirty="0"/>
          </a:p>
        </p:txBody>
      </p:sp>
      <p:pic>
        <p:nvPicPr>
          <p:cNvPr id="3" name="图片 3" descr="textimage120.jpe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20398" y="1116013"/>
            <a:ext cx="3136438" cy="1732785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E05F619C-A553-4498-B9AB-DC92958F12B3}"/>
              </a:ext>
            </a:extLst>
          </p:cNvPr>
          <p:cNvSpPr txBox="1"/>
          <p:nvPr/>
        </p:nvSpPr>
        <p:spPr>
          <a:xfrm>
            <a:off x="466372" y="2896515"/>
            <a:ext cx="11831400" cy="433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145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方案二　用力传感器和光电门传感器探究</a:t>
            </a:r>
            <a:r>
              <a:rPr lang="zh-CN" altLang="en-US" dirty="0"/>
              <a:t> </a:t>
            </a:r>
          </a:p>
        </p:txBody>
      </p:sp>
      <p:pic>
        <p:nvPicPr>
          <p:cNvPr id="6" name="图片 4" descr="textimage121.jpeg">
            <a:extLst>
              <a:ext uri="{FF2B5EF4-FFF2-40B4-BE49-F238E27FC236}">
                <a16:creationId xmlns:a16="http://schemas.microsoft.com/office/drawing/2014/main" id="{FE1C7513-A470-4DB3-AA35-BE37EFD845D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8158816" y="3329647"/>
            <a:ext cx="3685918" cy="2653258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A28061BB-8A62-4ED5-A51D-0F2CCD423E0C}"/>
              </a:ext>
            </a:extLst>
          </p:cNvPr>
          <p:cNvSpPr txBox="1"/>
          <p:nvPr/>
        </p:nvSpPr>
        <p:spPr>
          <a:xfrm>
            <a:off x="486842" y="3493354"/>
            <a:ext cx="7253436" cy="18882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30000"/>
              </a:lnSpc>
              <a:spcBef>
                <a:spcPts val="3675"/>
              </a:spcBef>
              <a:buNone/>
            </a:pP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使用光电门传感器和力传感器，并将其接入数据采集器，根据单位时间挡光杆通过光电门传感器的次数得到角速度，系统将自动记录砝码向心力的大小</a:t>
            </a:r>
            <a:r>
              <a:rPr lang="zh-CN" altLang="en-US" sz="2410" i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，从而分析出向心力与质量、转动半径、角速度的关系。 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7470" y="340536"/>
            <a:ext cx="11831400" cy="5091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en-US" altLang="zh-CN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规律    </a:t>
            </a:r>
            <a:r>
              <a:rPr lang="zh-CN" altLang="en-US" sz="2410" kern="0" dirty="0">
                <a:latin typeface="华文细黑" panose="02010600040101010101" pitchFamily="65" charset="-122"/>
                <a:ea typeface="华文细黑" panose="02010600040101010101" pitchFamily="65" charset="-122"/>
              </a:rPr>
              <a:t>曲线运动中速率变化的判断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</p:txBody>
      </p:sp>
      <p:pic>
        <p:nvPicPr>
          <p:cNvPr id="3" name="图片 3" descr="textimage3.jpe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618" y="1103900"/>
            <a:ext cx="6393542" cy="2512500"/>
          </a:xfrm>
          <a:prstGeom prst="rect">
            <a:avLst/>
          </a:prstGeom>
        </p:spPr>
      </p:pic>
      <p:pic>
        <p:nvPicPr>
          <p:cNvPr id="4" name="图片 3" descr="textimage1.jpeg">
            <a:extLst>
              <a:ext uri="{FF2B5EF4-FFF2-40B4-BE49-F238E27FC236}">
                <a16:creationId xmlns:a16="http://schemas.microsoft.com/office/drawing/2014/main" id="{7AE354CC-6128-43E6-90C2-7DC74CAD19D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254" y="849650"/>
            <a:ext cx="3502660" cy="1894562"/>
          </a:xfrm>
          <a:prstGeom prst="rect">
            <a:avLst/>
          </a:prstGeom>
        </p:spPr>
      </p:pic>
      <p:pic>
        <p:nvPicPr>
          <p:cNvPr id="5" name="图片 4" descr="textimage2.jpeg">
            <a:extLst>
              <a:ext uri="{FF2B5EF4-FFF2-40B4-BE49-F238E27FC236}">
                <a16:creationId xmlns:a16="http://schemas.microsoft.com/office/drawing/2014/main" id="{43E41C20-1DA5-48A8-A4ED-E6825D0AE18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36222" y="2708472"/>
            <a:ext cx="4491348" cy="12323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23925"/>
            <a:ext cx="11831400" cy="1087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要点2　运动的合成与分解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1.合运动与分运动的重要性质</a:t>
            </a:r>
            <a:endParaRPr lang="zh-CN" altLang="en-US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509380"/>
              </p:ext>
            </p:extLst>
          </p:nvPr>
        </p:nvGraphicFramePr>
        <p:xfrm>
          <a:off x="468000" y="1624120"/>
          <a:ext cx="11304726" cy="1670743"/>
        </p:xfrm>
        <a:graphic>
          <a:graphicData uri="http://schemas.openxmlformats.org/drawingml/2006/table">
            <a:tbl>
              <a:tblPr/>
              <a:tblGrid>
                <a:gridCol w="108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1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499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等时性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合运动与分运动、分运动与分运动经历的时间相等，即同时开始、同时进行、同时停止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499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独立性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各分运动相互独立，不受其他运动的影响，各分运动共同决定合运动的性质和轨迹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12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等效性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各分运动叠加起来与合运动有完全相同的效果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2">
            <a:extLst>
              <a:ext uri="{FF2B5EF4-FFF2-40B4-BE49-F238E27FC236}">
                <a16:creationId xmlns:a16="http://schemas.microsoft.com/office/drawing/2014/main" id="{47320CB9-6AF5-44D5-9B1B-A80C398AE960}"/>
              </a:ext>
            </a:extLst>
          </p:cNvPr>
          <p:cNvSpPr txBox="1"/>
          <p:nvPr/>
        </p:nvSpPr>
        <p:spPr>
          <a:xfrm>
            <a:off x="468000" y="3310455"/>
            <a:ext cx="11831400" cy="1066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2.运算法则:</a:t>
            </a:r>
            <a:r>
              <a:rPr lang="zh-CN" altLang="en-US" sz="2410" u="sng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平行四边形定则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3.运动分解的方法:</a:t>
            </a:r>
            <a:r>
              <a:rPr lang="zh-CN" altLang="en-US" sz="2410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根据运动的效果分解，也可采用正交分解法。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76997"/>
            <a:ext cx="11831400" cy="497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4.合运动性质的判断</a:t>
            </a:r>
            <a:endParaRPr lang="zh-CN" altLang="en-US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349999"/>
              </p:ext>
            </p:extLst>
          </p:nvPr>
        </p:nvGraphicFramePr>
        <p:xfrm>
          <a:off x="483396" y="971997"/>
          <a:ext cx="11268000" cy="3929701"/>
        </p:xfrm>
        <a:graphic>
          <a:graphicData uri="http://schemas.openxmlformats.org/drawingml/2006/table">
            <a:tbl>
              <a:tblPr/>
              <a:tblGrid>
                <a:gridCol w="4808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1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两个分运动(不共线)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合运动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推断依据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运动性质</a:t>
                      </a:r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两个匀速直线运动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≠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0，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匀速直线运动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015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一个匀速直线运动和一个匀变速直线运动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≠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0，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≠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0且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与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不共线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匀变速曲线运动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两个初速度不为零的匀变速直线运动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与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共线时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匀变速直线运动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b="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与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不共线时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匀变速曲线运动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015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两个初速度为零的匀加速直线运动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1515" kern="0" baseline="-1500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=0，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≠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匀加速直线运动(运动方向与</a:t>
                      </a:r>
                      <a:r>
                        <a:rPr lang="zh-CN" altLang="en-US" sz="2010" i="1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201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的方向相同)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14">
            <a:extLst>
              <a:ext uri="{FF2B5EF4-FFF2-40B4-BE49-F238E27FC236}">
                <a16:creationId xmlns:a16="http://schemas.microsoft.com/office/drawing/2014/main" id="{ED9EE941-3CEF-43E2-801F-089ECAB82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937955"/>
              </p:ext>
            </p:extLst>
          </p:nvPr>
        </p:nvGraphicFramePr>
        <p:xfrm>
          <a:off x="719498" y="989999"/>
          <a:ext cx="10729192" cy="5004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293">
                  <a:extLst>
                    <a:ext uri="{9D8B030D-6E8A-4147-A177-3AD203B41FA5}">
                      <a16:colId xmlns:a16="http://schemas.microsoft.com/office/drawing/2014/main" val="2776594541"/>
                    </a:ext>
                  </a:extLst>
                </a:gridCol>
                <a:gridCol w="2598079">
                  <a:extLst>
                    <a:ext uri="{9D8B030D-6E8A-4147-A177-3AD203B41FA5}">
                      <a16:colId xmlns:a16="http://schemas.microsoft.com/office/drawing/2014/main" val="3343952452"/>
                    </a:ext>
                  </a:extLst>
                </a:gridCol>
                <a:gridCol w="3804423">
                  <a:extLst>
                    <a:ext uri="{9D8B030D-6E8A-4147-A177-3AD203B41FA5}">
                      <a16:colId xmlns:a16="http://schemas.microsoft.com/office/drawing/2014/main" val="2934785276"/>
                    </a:ext>
                  </a:extLst>
                </a:gridCol>
                <a:gridCol w="3576397">
                  <a:extLst>
                    <a:ext uri="{9D8B030D-6E8A-4147-A177-3AD203B41FA5}">
                      <a16:colId xmlns:a16="http://schemas.microsoft.com/office/drawing/2014/main" val="4189743099"/>
                    </a:ext>
                  </a:extLst>
                </a:gridCol>
              </a:tblGrid>
              <a:tr h="630070">
                <a:tc>
                  <a:txBody>
                    <a:bodyPr/>
                    <a:lstStyle/>
                    <a:p>
                      <a:pPr marL="0" marR="0" lvl="0" indent="0" algn="ctr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1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情况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1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渡河时间最短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1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渡河位移最短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947402"/>
                  </a:ext>
                </a:extLst>
              </a:tr>
              <a:tr h="2000595">
                <a:tc>
                  <a:txBody>
                    <a:bodyPr/>
                    <a:lstStyle/>
                    <a:p>
                      <a:pPr marL="0" marR="0" lvl="0" indent="0" algn="ctr" defTabSz="9124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图示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8241"/>
                  </a:ext>
                </a:extLst>
              </a:tr>
              <a:tr h="2000595">
                <a:tc>
                  <a:txBody>
                    <a:bodyPr/>
                    <a:lstStyle/>
                    <a:p>
                      <a:pPr marL="0" marR="0" lvl="0" indent="0" algn="ctr" defTabSz="9124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0" dirty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说明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1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当船头垂直河岸时，渡河时间最短，最短时间</a:t>
                      </a:r>
                      <a:r>
                        <a:rPr kumimoji="0" lang="zh-CN" altLang="en-US" sz="201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t</a:t>
                      </a:r>
                      <a:r>
                        <a:rPr kumimoji="0" lang="zh-CN" altLang="en-US" sz="1515" b="0" i="1" u="none" strike="noStrike" kern="0" cap="none" spc="0" normalizeH="0" baseline="-1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min</a:t>
                      </a:r>
                      <a:r>
                        <a:rPr kumimoji="0" lang="zh-CN" altLang="en-US" sz="201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=</a:t>
                      </a:r>
                      <a:r>
                        <a:rPr kumimoji="0" lang="zh-CN" altLang="en-US" sz="2885" b="0" i="0" u="none" strike="noStrike" kern="0" cap="none" spc="-11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 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1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当</a:t>
                      </a:r>
                      <a:r>
                        <a:rPr kumimoji="0" lang="zh-CN" altLang="en-US" sz="201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kumimoji="0" lang="zh-CN" altLang="en-US" sz="1515" b="0" i="0" u="none" strike="noStrike" kern="0" cap="none" spc="0" normalizeH="0" baseline="-1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水</a:t>
                      </a:r>
                      <a:r>
                        <a:rPr kumimoji="0" lang="zh-CN" altLang="en-US" sz="201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&lt;</a:t>
                      </a:r>
                      <a:r>
                        <a:rPr kumimoji="0" lang="zh-CN" altLang="en-US" sz="201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kumimoji="0" lang="zh-CN" altLang="en-US" sz="1515" b="0" i="0" u="none" strike="noStrike" kern="0" cap="none" spc="0" normalizeH="0" baseline="-1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船</a:t>
                      </a:r>
                      <a:r>
                        <a:rPr kumimoji="0" lang="zh-CN" altLang="en-US" sz="201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时，满足</a:t>
                      </a:r>
                      <a:r>
                        <a:rPr kumimoji="0" lang="zh-CN" altLang="en-US" sz="201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kumimoji="0" lang="zh-CN" altLang="en-US" sz="1515" b="0" i="0" u="none" strike="noStrike" kern="0" cap="none" spc="0" normalizeH="0" baseline="-1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水</a:t>
                      </a:r>
                      <a:r>
                        <a:rPr kumimoji="0" lang="zh-CN" altLang="en-US" sz="201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-</a:t>
                      </a:r>
                      <a:r>
                        <a:rPr kumimoji="0" lang="zh-CN" altLang="en-US" sz="201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kumimoji="0" lang="zh-CN" altLang="en-US" sz="1515" b="0" i="0" u="none" strike="noStrike" kern="0" cap="none" spc="0" normalizeH="0" baseline="-1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船</a:t>
                      </a:r>
                      <a:r>
                        <a:rPr kumimoji="0" lang="zh-CN" altLang="en-US" sz="201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 cos</a:t>
                      </a:r>
                      <a:r>
                        <a:rPr kumimoji="0" lang="zh-CN" altLang="en-US" sz="201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θ</a:t>
                      </a:r>
                      <a:r>
                        <a:rPr kumimoji="0" lang="zh-CN" altLang="en-US" sz="201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=0，渡河位移最短，最短渡河位移</a:t>
                      </a:r>
                      <a:endParaRPr kumimoji="0" lang="en-US" altLang="zh-CN" sz="201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65" charset="-122"/>
                        <a:ea typeface="华文细黑" panose="02010600040101010101" pitchFamily="65" charset="-122"/>
                        <a:cs typeface="+mn-cs"/>
                      </a:endParaRPr>
                    </a:p>
                    <a:p>
                      <a:pPr marL="0" marR="0" lvl="0" indent="0" algn="l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1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x</a:t>
                      </a:r>
                      <a:r>
                        <a:rPr kumimoji="0" lang="zh-CN" altLang="en-US" sz="1515" b="0" i="0" u="none" strike="noStrike" kern="0" cap="none" spc="0" normalizeH="0" baseline="-1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min</a:t>
                      </a:r>
                      <a:r>
                        <a:rPr kumimoji="0" lang="zh-CN" altLang="en-US" sz="201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=</a:t>
                      </a:r>
                      <a:r>
                        <a:rPr kumimoji="0" lang="zh-CN" altLang="en-US" sz="201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d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1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当</a:t>
                      </a:r>
                      <a:r>
                        <a:rPr kumimoji="0" lang="zh-CN" altLang="en-US" sz="201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kumimoji="0" lang="zh-CN" altLang="en-US" sz="1515" b="0" i="0" u="none" strike="noStrike" kern="0" cap="none" spc="0" normalizeH="0" baseline="-1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水</a:t>
                      </a:r>
                      <a:r>
                        <a:rPr kumimoji="0" lang="zh-CN" altLang="en-US" sz="201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&gt;</a:t>
                      </a:r>
                      <a:r>
                        <a:rPr kumimoji="0" lang="zh-CN" altLang="en-US" sz="201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kumimoji="0" lang="zh-CN" altLang="en-US" sz="1515" b="0" i="0" u="none" strike="noStrike" kern="0" cap="none" spc="0" normalizeH="0" baseline="-1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船</a:t>
                      </a:r>
                      <a:r>
                        <a:rPr kumimoji="0" lang="zh-CN" altLang="en-US" sz="201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时，船头方向(即</a:t>
                      </a:r>
                      <a:r>
                        <a:rPr kumimoji="0" lang="zh-CN" altLang="en-US" sz="201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v</a:t>
                      </a:r>
                      <a:r>
                        <a:rPr kumimoji="0" lang="zh-CN" altLang="en-US" sz="1515" b="0" i="0" u="none" strike="noStrike" kern="0" cap="none" spc="0" normalizeH="0" baseline="-1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船</a:t>
                      </a:r>
                      <a:r>
                        <a:rPr kumimoji="0" lang="zh-CN" altLang="en-US" sz="201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方向)与合速度方向垂直，渡河位移最短，最短渡河位移</a:t>
                      </a:r>
                      <a:endParaRPr kumimoji="0" lang="en-US" altLang="zh-CN" sz="201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65" charset="-122"/>
                        <a:ea typeface="华文细黑" panose="02010600040101010101" pitchFamily="65" charset="-122"/>
                        <a:cs typeface="+mn-cs"/>
                      </a:endParaRPr>
                    </a:p>
                    <a:p>
                      <a:pPr marL="0" marR="0" lvl="0" indent="0" algn="l" defTabSz="912495" rtl="0" eaLnBrk="0" fontAlgn="auto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1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x</a:t>
                      </a:r>
                      <a:r>
                        <a:rPr kumimoji="0" lang="zh-CN" altLang="en-US" sz="1515" b="0" i="0" u="none" strike="noStrike" kern="0" cap="none" spc="0" normalizeH="0" baseline="-1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min</a:t>
                      </a:r>
                      <a:r>
                        <a:rPr kumimoji="0" lang="zh-CN" altLang="en-US" sz="201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=</a:t>
                      </a:r>
                      <a:r>
                        <a:rPr kumimoji="0" lang="zh-CN" altLang="en-US" sz="2755" b="0" i="0" u="none" strike="noStrike" kern="0" cap="none" spc="843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65" charset="-122"/>
                          <a:ea typeface="华文细黑" panose="02010600040101010101" pitchFamily="65" charset="-122"/>
                          <a:cs typeface="+mn-cs"/>
                        </a:rPr>
                        <a:t> </a:t>
                      </a:r>
                    </a:p>
                    <a:p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31369"/>
                  </a:ext>
                </a:extLst>
              </a:tr>
            </a:tbl>
          </a:graphicData>
        </a:graphic>
      </p:graphicFrame>
      <p:pic>
        <p:nvPicPr>
          <p:cNvPr id="16" name="图片 3" descr="textimage7.jpeg">
            <a:extLst>
              <a:ext uri="{FF2B5EF4-FFF2-40B4-BE49-F238E27FC236}">
                <a16:creationId xmlns:a16="http://schemas.microsoft.com/office/drawing/2014/main" id="{E1CD933D-11AA-43E2-87E5-2604CBC65AA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7874" y="1796135"/>
            <a:ext cx="2032295" cy="1700848"/>
          </a:xfrm>
          <a:prstGeom prst="rect">
            <a:avLst/>
          </a:prstGeom>
        </p:spPr>
      </p:pic>
      <p:pic>
        <p:nvPicPr>
          <p:cNvPr id="17" name="图片 3" descr="textimage8.jpeg">
            <a:extLst>
              <a:ext uri="{FF2B5EF4-FFF2-40B4-BE49-F238E27FC236}">
                <a16:creationId xmlns:a16="http://schemas.microsoft.com/office/drawing/2014/main" id="{58E821FA-338F-4C60-908F-BC6D3E5F4C1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9077" y="1716989"/>
            <a:ext cx="2035201" cy="1703280"/>
          </a:xfrm>
          <a:prstGeom prst="rect">
            <a:avLst/>
          </a:prstGeom>
        </p:spPr>
      </p:pic>
      <p:pic>
        <p:nvPicPr>
          <p:cNvPr id="18" name="图片 4" descr="textimage9.jpeg">
            <a:extLst>
              <a:ext uri="{FF2B5EF4-FFF2-40B4-BE49-F238E27FC236}">
                <a16:creationId xmlns:a16="http://schemas.microsoft.com/office/drawing/2014/main" id="{99D7EE9C-FBCA-4B51-A58F-AC009EB48DA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3862" y="1749755"/>
            <a:ext cx="2116697" cy="1771485"/>
          </a:xfrm>
          <a:prstGeom prst="rect">
            <a:avLst/>
          </a:prstGeom>
        </p:spPr>
      </p:pic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98067A19-238D-4DA4-9090-84B92439DC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325907"/>
              </p:ext>
            </p:extLst>
          </p:nvPr>
        </p:nvGraphicFramePr>
        <p:xfrm>
          <a:off x="2483694" y="4932437"/>
          <a:ext cx="339753" cy="593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6" name="Equation" r:id="rId7" imgW="355320" imgH="698400" progId="Equation.DSMT4">
                  <p:embed/>
                </p:oleObj>
              </mc:Choice>
              <mc:Fallback>
                <p:oleObj name="Equation" r:id="rId7" imgW="355320" imgH="698400" progId="Equation.DSMT4">
                  <p:embed/>
                  <p:pic>
                    <p:nvPicPr>
                      <p:cNvPr id="9" name="对象 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83694" y="4932437"/>
                        <a:ext cx="339753" cy="59360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8B418EC6-6521-44E1-8325-981584BA44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937228"/>
              </p:ext>
            </p:extLst>
          </p:nvPr>
        </p:nvGraphicFramePr>
        <p:xfrm>
          <a:off x="8434388" y="5148263"/>
          <a:ext cx="5461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7" name="Equation" r:id="rId9" imgW="533160" imgH="723600" progId="Equation.DSMT4">
                  <p:embed/>
                </p:oleObj>
              </mc:Choice>
              <mc:Fallback>
                <p:oleObj name="Equation" r:id="rId9" imgW="533160" imgH="723600" progId="Equation.DSMT4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D1E81C6E-DCD5-4A1D-AF3F-E9F3C49B945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34388" y="5148263"/>
                        <a:ext cx="546100" cy="6175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">
            <a:extLst>
              <a:ext uri="{FF2B5EF4-FFF2-40B4-BE49-F238E27FC236}">
                <a16:creationId xmlns:a16="http://schemas.microsoft.com/office/drawing/2014/main" id="{EC970450-A93C-45BC-A4C0-DE9BDD770175}"/>
              </a:ext>
            </a:extLst>
          </p:cNvPr>
          <p:cNvSpPr txBox="1"/>
          <p:nvPr/>
        </p:nvSpPr>
        <p:spPr>
          <a:xfrm>
            <a:off x="468000" y="251917"/>
            <a:ext cx="11831400" cy="5091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要点3　小船渡河模型</a:t>
            </a:r>
          </a:p>
        </p:txBody>
      </p:sp>
    </p:spTree>
    <p:extLst>
      <p:ext uri="{BB962C8B-B14F-4D97-AF65-F5344CB8AC3E}">
        <p14:creationId xmlns:p14="http://schemas.microsoft.com/office/powerpoint/2010/main" val="2617728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140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en-US" altLang="zh-CN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5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    </a:t>
            </a:r>
            <a:r>
              <a:rPr lang="zh-CN" altLang="en-US" sz="2410" kern="0" dirty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分析小船渡河问题的思维流程</a:t>
            </a:r>
            <a:endParaRPr lang="zh-CN" altLang="en-US" dirty="0"/>
          </a:p>
        </p:txBody>
      </p:sp>
      <p:pic>
        <p:nvPicPr>
          <p:cNvPr id="3" name="图片 3" descr="textimage12.jpe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773" y="1476053"/>
            <a:ext cx="6048673" cy="48245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返回目录">
  <a:themeElements>
    <a:clrScheme name="自定义 1">
      <a:dk1>
        <a:sysClr val="windowText" lastClr="000000"/>
      </a:dk1>
      <a:lt1>
        <a:sysClr val="window" lastClr="FFFFFF"/>
      </a:lt1>
      <a:dk2>
        <a:srgbClr val="FBE5D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FBE5D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1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Props1.xml><?xml version="1.0" encoding="utf-8"?>
<ds:datastoreItem xmlns:ds="http://schemas.openxmlformats.org/officeDocument/2006/customXml" ds:itemID="{E0EBF543-2D9B-45B9-9CFE-62B6382A5A1F}">
  <ds:schemaRefs/>
</ds:datastoreItem>
</file>

<file path=customXml/itemProps10.xml><?xml version="1.0" encoding="utf-8"?>
<ds:datastoreItem xmlns:ds="http://schemas.openxmlformats.org/officeDocument/2006/customXml" ds:itemID="{9B540ADC-2F97-4843-B634-9E17B93014AE}">
  <ds:schemaRefs/>
</ds:datastoreItem>
</file>

<file path=customXml/itemProps100.xml><?xml version="1.0" encoding="utf-8"?>
<ds:datastoreItem xmlns:ds="http://schemas.openxmlformats.org/officeDocument/2006/customXml" ds:itemID="{97013EB1-5D77-42EE-AD15-BBBE836F07E7}">
  <ds:schemaRefs/>
</ds:datastoreItem>
</file>

<file path=customXml/itemProps101.xml><?xml version="1.0" encoding="utf-8"?>
<ds:datastoreItem xmlns:ds="http://schemas.openxmlformats.org/officeDocument/2006/customXml" ds:itemID="{DE15A04D-0800-4224-B78D-8A91C2E8FF24}">
  <ds:schemaRefs/>
</ds:datastoreItem>
</file>

<file path=customXml/itemProps102.xml><?xml version="1.0" encoding="utf-8"?>
<ds:datastoreItem xmlns:ds="http://schemas.openxmlformats.org/officeDocument/2006/customXml" ds:itemID="{8E502512-7E43-4F5B-AA03-E6A31614071F}">
  <ds:schemaRefs/>
</ds:datastoreItem>
</file>

<file path=customXml/itemProps103.xml><?xml version="1.0" encoding="utf-8"?>
<ds:datastoreItem xmlns:ds="http://schemas.openxmlformats.org/officeDocument/2006/customXml" ds:itemID="{2819FF52-298D-47B7-BD93-75399E822F85}">
  <ds:schemaRefs/>
</ds:datastoreItem>
</file>

<file path=customXml/itemProps104.xml><?xml version="1.0" encoding="utf-8"?>
<ds:datastoreItem xmlns:ds="http://schemas.openxmlformats.org/officeDocument/2006/customXml" ds:itemID="{B0D15415-1D44-4A2A-86E8-96D0FD691D99}">
  <ds:schemaRefs/>
</ds:datastoreItem>
</file>

<file path=customXml/itemProps105.xml><?xml version="1.0" encoding="utf-8"?>
<ds:datastoreItem xmlns:ds="http://schemas.openxmlformats.org/officeDocument/2006/customXml" ds:itemID="{D5412EF5-B3F0-4A28-9C79-282EFF064DE3}">
  <ds:schemaRefs/>
</ds:datastoreItem>
</file>

<file path=customXml/itemProps106.xml><?xml version="1.0" encoding="utf-8"?>
<ds:datastoreItem xmlns:ds="http://schemas.openxmlformats.org/officeDocument/2006/customXml" ds:itemID="{F342E9A7-D7B2-41C1-B14D-C394C0677DF1}">
  <ds:schemaRefs/>
</ds:datastoreItem>
</file>

<file path=customXml/itemProps107.xml><?xml version="1.0" encoding="utf-8"?>
<ds:datastoreItem xmlns:ds="http://schemas.openxmlformats.org/officeDocument/2006/customXml" ds:itemID="{B6AE9F77-636C-494E-8799-196BABC7F044}">
  <ds:schemaRefs/>
</ds:datastoreItem>
</file>

<file path=customXml/itemProps108.xml><?xml version="1.0" encoding="utf-8"?>
<ds:datastoreItem xmlns:ds="http://schemas.openxmlformats.org/officeDocument/2006/customXml" ds:itemID="{1246B1A9-EC08-4152-9AAA-17EF94266303}">
  <ds:schemaRefs/>
</ds:datastoreItem>
</file>

<file path=customXml/itemProps109.xml><?xml version="1.0" encoding="utf-8"?>
<ds:datastoreItem xmlns:ds="http://schemas.openxmlformats.org/officeDocument/2006/customXml" ds:itemID="{1FDC8AA9-A561-4606-9F27-76EBC76F99BE}">
  <ds:schemaRefs/>
</ds:datastoreItem>
</file>

<file path=customXml/itemProps11.xml><?xml version="1.0" encoding="utf-8"?>
<ds:datastoreItem xmlns:ds="http://schemas.openxmlformats.org/officeDocument/2006/customXml" ds:itemID="{EB1038DF-E91E-4879-B804-F83EC889AC5F}">
  <ds:schemaRefs/>
</ds:datastoreItem>
</file>

<file path=customXml/itemProps110.xml><?xml version="1.0" encoding="utf-8"?>
<ds:datastoreItem xmlns:ds="http://schemas.openxmlformats.org/officeDocument/2006/customXml" ds:itemID="{29FB3D79-698A-49BE-B69A-E07208167CAE}">
  <ds:schemaRefs/>
</ds:datastoreItem>
</file>

<file path=customXml/itemProps12.xml><?xml version="1.0" encoding="utf-8"?>
<ds:datastoreItem xmlns:ds="http://schemas.openxmlformats.org/officeDocument/2006/customXml" ds:itemID="{FCBA6226-1C5E-4AB9-8A2B-1FE7DA3EC040}">
  <ds:schemaRefs/>
</ds:datastoreItem>
</file>

<file path=customXml/itemProps13.xml><?xml version="1.0" encoding="utf-8"?>
<ds:datastoreItem xmlns:ds="http://schemas.openxmlformats.org/officeDocument/2006/customXml" ds:itemID="{315323DE-BEEB-4178-823D-9FB05B5F0706}">
  <ds:schemaRefs/>
</ds:datastoreItem>
</file>

<file path=customXml/itemProps14.xml><?xml version="1.0" encoding="utf-8"?>
<ds:datastoreItem xmlns:ds="http://schemas.openxmlformats.org/officeDocument/2006/customXml" ds:itemID="{4F2223F5-F6ED-47F8-8345-F1D135F70619}">
  <ds:schemaRefs/>
</ds:datastoreItem>
</file>

<file path=customXml/itemProps15.xml><?xml version="1.0" encoding="utf-8"?>
<ds:datastoreItem xmlns:ds="http://schemas.openxmlformats.org/officeDocument/2006/customXml" ds:itemID="{8785A4DB-1386-430D-B89A-6B3ACA3A6E55}">
  <ds:schemaRefs/>
</ds:datastoreItem>
</file>

<file path=customXml/itemProps16.xml><?xml version="1.0" encoding="utf-8"?>
<ds:datastoreItem xmlns:ds="http://schemas.openxmlformats.org/officeDocument/2006/customXml" ds:itemID="{D9E18949-F482-4813-AE95-8F21B09C8C7F}">
  <ds:schemaRefs/>
</ds:datastoreItem>
</file>

<file path=customXml/itemProps17.xml><?xml version="1.0" encoding="utf-8"?>
<ds:datastoreItem xmlns:ds="http://schemas.openxmlformats.org/officeDocument/2006/customXml" ds:itemID="{7126638F-5FBE-4692-A297-530DA99BC69D}">
  <ds:schemaRefs/>
</ds:datastoreItem>
</file>

<file path=customXml/itemProps18.xml><?xml version="1.0" encoding="utf-8"?>
<ds:datastoreItem xmlns:ds="http://schemas.openxmlformats.org/officeDocument/2006/customXml" ds:itemID="{4F329C7A-D04B-428D-B8B3-1C9E1716BA1A}">
  <ds:schemaRefs/>
</ds:datastoreItem>
</file>

<file path=customXml/itemProps19.xml><?xml version="1.0" encoding="utf-8"?>
<ds:datastoreItem xmlns:ds="http://schemas.openxmlformats.org/officeDocument/2006/customXml" ds:itemID="{7B6EEE38-A593-4F27-90DF-F1D4713D02AE}">
  <ds:schemaRefs/>
</ds:datastoreItem>
</file>

<file path=customXml/itemProps2.xml><?xml version="1.0" encoding="utf-8"?>
<ds:datastoreItem xmlns:ds="http://schemas.openxmlformats.org/officeDocument/2006/customXml" ds:itemID="{D287A9C7-94DC-4BF1-BBC9-6D340BDE0B45}">
  <ds:schemaRefs/>
</ds:datastoreItem>
</file>

<file path=customXml/itemProps20.xml><?xml version="1.0" encoding="utf-8"?>
<ds:datastoreItem xmlns:ds="http://schemas.openxmlformats.org/officeDocument/2006/customXml" ds:itemID="{4008D4A9-9620-4EA9-B9BA-980F54632097}">
  <ds:schemaRefs/>
</ds:datastoreItem>
</file>

<file path=customXml/itemProps21.xml><?xml version="1.0" encoding="utf-8"?>
<ds:datastoreItem xmlns:ds="http://schemas.openxmlformats.org/officeDocument/2006/customXml" ds:itemID="{6E5CDA30-7828-479A-A205-340C40795A54}">
  <ds:schemaRefs/>
</ds:datastoreItem>
</file>

<file path=customXml/itemProps22.xml><?xml version="1.0" encoding="utf-8"?>
<ds:datastoreItem xmlns:ds="http://schemas.openxmlformats.org/officeDocument/2006/customXml" ds:itemID="{81093C3F-11D4-4334-AFC5-D1C7D7285951}">
  <ds:schemaRefs/>
</ds:datastoreItem>
</file>

<file path=customXml/itemProps23.xml><?xml version="1.0" encoding="utf-8"?>
<ds:datastoreItem xmlns:ds="http://schemas.openxmlformats.org/officeDocument/2006/customXml" ds:itemID="{C3AE9129-8B76-4907-9CB2-D90A7B619FF2}">
  <ds:schemaRefs/>
</ds:datastoreItem>
</file>

<file path=customXml/itemProps24.xml><?xml version="1.0" encoding="utf-8"?>
<ds:datastoreItem xmlns:ds="http://schemas.openxmlformats.org/officeDocument/2006/customXml" ds:itemID="{1E35DD37-E2B3-4B78-B029-6FCD5E34ABDC}">
  <ds:schemaRefs/>
</ds:datastoreItem>
</file>

<file path=customXml/itemProps25.xml><?xml version="1.0" encoding="utf-8"?>
<ds:datastoreItem xmlns:ds="http://schemas.openxmlformats.org/officeDocument/2006/customXml" ds:itemID="{CE8BB109-71D2-44BC-BE46-72CAF5EE6F12}">
  <ds:schemaRefs/>
</ds:datastoreItem>
</file>

<file path=customXml/itemProps26.xml><?xml version="1.0" encoding="utf-8"?>
<ds:datastoreItem xmlns:ds="http://schemas.openxmlformats.org/officeDocument/2006/customXml" ds:itemID="{C1B3FDD3-B68A-4442-8C6A-3E467C5A9F18}">
  <ds:schemaRefs/>
</ds:datastoreItem>
</file>

<file path=customXml/itemProps27.xml><?xml version="1.0" encoding="utf-8"?>
<ds:datastoreItem xmlns:ds="http://schemas.openxmlformats.org/officeDocument/2006/customXml" ds:itemID="{03F2123B-C928-4EB2-82D7-AA02FB609ADC}">
  <ds:schemaRefs/>
</ds:datastoreItem>
</file>

<file path=customXml/itemProps28.xml><?xml version="1.0" encoding="utf-8"?>
<ds:datastoreItem xmlns:ds="http://schemas.openxmlformats.org/officeDocument/2006/customXml" ds:itemID="{3C3B06DE-79CF-4B4D-AE5F-B30A6D4FB7D0}">
  <ds:schemaRefs/>
</ds:datastoreItem>
</file>

<file path=customXml/itemProps29.xml><?xml version="1.0" encoding="utf-8"?>
<ds:datastoreItem xmlns:ds="http://schemas.openxmlformats.org/officeDocument/2006/customXml" ds:itemID="{B83B2925-1A73-41C0-8ED0-D4739069F2B3}">
  <ds:schemaRefs/>
</ds:datastoreItem>
</file>

<file path=customXml/itemProps3.xml><?xml version="1.0" encoding="utf-8"?>
<ds:datastoreItem xmlns:ds="http://schemas.openxmlformats.org/officeDocument/2006/customXml" ds:itemID="{06F0DE27-13DC-4FF6-A2FB-186D91D08161}">
  <ds:schemaRefs/>
</ds:datastoreItem>
</file>

<file path=customXml/itemProps30.xml><?xml version="1.0" encoding="utf-8"?>
<ds:datastoreItem xmlns:ds="http://schemas.openxmlformats.org/officeDocument/2006/customXml" ds:itemID="{05BCCCC8-7A98-4381-8CC0-C65196C551AF}">
  <ds:schemaRefs/>
</ds:datastoreItem>
</file>

<file path=customXml/itemProps31.xml><?xml version="1.0" encoding="utf-8"?>
<ds:datastoreItem xmlns:ds="http://schemas.openxmlformats.org/officeDocument/2006/customXml" ds:itemID="{B33E49C4-5724-481F-A9C5-21357D2C7197}">
  <ds:schemaRefs/>
</ds:datastoreItem>
</file>

<file path=customXml/itemProps32.xml><?xml version="1.0" encoding="utf-8"?>
<ds:datastoreItem xmlns:ds="http://schemas.openxmlformats.org/officeDocument/2006/customXml" ds:itemID="{3FB890AA-A309-4DF5-BD8A-2B7006DE41B0}">
  <ds:schemaRefs/>
</ds:datastoreItem>
</file>

<file path=customXml/itemProps33.xml><?xml version="1.0" encoding="utf-8"?>
<ds:datastoreItem xmlns:ds="http://schemas.openxmlformats.org/officeDocument/2006/customXml" ds:itemID="{60845EAF-3D4C-4177-952E-0079C80F1979}">
  <ds:schemaRefs/>
</ds:datastoreItem>
</file>

<file path=customXml/itemProps34.xml><?xml version="1.0" encoding="utf-8"?>
<ds:datastoreItem xmlns:ds="http://schemas.openxmlformats.org/officeDocument/2006/customXml" ds:itemID="{715224CC-2474-4ED8-B268-7885301EC1B2}">
  <ds:schemaRefs/>
</ds:datastoreItem>
</file>

<file path=customXml/itemProps35.xml><?xml version="1.0" encoding="utf-8"?>
<ds:datastoreItem xmlns:ds="http://schemas.openxmlformats.org/officeDocument/2006/customXml" ds:itemID="{545CB963-2BA2-4385-96EE-AF06897E80DD}">
  <ds:schemaRefs/>
</ds:datastoreItem>
</file>

<file path=customXml/itemProps36.xml><?xml version="1.0" encoding="utf-8"?>
<ds:datastoreItem xmlns:ds="http://schemas.openxmlformats.org/officeDocument/2006/customXml" ds:itemID="{DBF3471A-8392-4EBE-B0C1-C9DEA0133762}">
  <ds:schemaRefs/>
</ds:datastoreItem>
</file>

<file path=customXml/itemProps37.xml><?xml version="1.0" encoding="utf-8"?>
<ds:datastoreItem xmlns:ds="http://schemas.openxmlformats.org/officeDocument/2006/customXml" ds:itemID="{4CF1F9A2-C2B8-4AE8-862E-791B0747052C}">
  <ds:schemaRefs/>
</ds:datastoreItem>
</file>

<file path=customXml/itemProps38.xml><?xml version="1.0" encoding="utf-8"?>
<ds:datastoreItem xmlns:ds="http://schemas.openxmlformats.org/officeDocument/2006/customXml" ds:itemID="{0B0D55DD-E041-41EA-833E-0DBBB8EB77D4}">
  <ds:schemaRefs/>
</ds:datastoreItem>
</file>

<file path=customXml/itemProps39.xml><?xml version="1.0" encoding="utf-8"?>
<ds:datastoreItem xmlns:ds="http://schemas.openxmlformats.org/officeDocument/2006/customXml" ds:itemID="{7A7957C0-61A1-4A7D-92D3-7FF7C6A54ADE}">
  <ds:schemaRefs/>
</ds:datastoreItem>
</file>

<file path=customXml/itemProps4.xml><?xml version="1.0" encoding="utf-8"?>
<ds:datastoreItem xmlns:ds="http://schemas.openxmlformats.org/officeDocument/2006/customXml" ds:itemID="{DDF35249-B317-46E2-AB94-EA9729698B0C}">
  <ds:schemaRefs/>
</ds:datastoreItem>
</file>

<file path=customXml/itemProps40.xml><?xml version="1.0" encoding="utf-8"?>
<ds:datastoreItem xmlns:ds="http://schemas.openxmlformats.org/officeDocument/2006/customXml" ds:itemID="{4A83D0A0-7B89-48B6-A7ED-5915BD608D72}">
  <ds:schemaRefs/>
</ds:datastoreItem>
</file>

<file path=customXml/itemProps41.xml><?xml version="1.0" encoding="utf-8"?>
<ds:datastoreItem xmlns:ds="http://schemas.openxmlformats.org/officeDocument/2006/customXml" ds:itemID="{C4F1824C-1CBC-4ABF-BCF6-BE77C300C211}">
  <ds:schemaRefs/>
</ds:datastoreItem>
</file>

<file path=customXml/itemProps42.xml><?xml version="1.0" encoding="utf-8"?>
<ds:datastoreItem xmlns:ds="http://schemas.openxmlformats.org/officeDocument/2006/customXml" ds:itemID="{EAF16A7D-E6B8-47EC-948D-6C2F6198B78D}">
  <ds:schemaRefs/>
</ds:datastoreItem>
</file>

<file path=customXml/itemProps43.xml><?xml version="1.0" encoding="utf-8"?>
<ds:datastoreItem xmlns:ds="http://schemas.openxmlformats.org/officeDocument/2006/customXml" ds:itemID="{CE0F818F-3DC2-4A25-98BF-8896B233200B}">
  <ds:schemaRefs/>
</ds:datastoreItem>
</file>

<file path=customXml/itemProps44.xml><?xml version="1.0" encoding="utf-8"?>
<ds:datastoreItem xmlns:ds="http://schemas.openxmlformats.org/officeDocument/2006/customXml" ds:itemID="{027227DF-70BC-40C0-9A90-AA8B0589EFE9}">
  <ds:schemaRefs/>
</ds:datastoreItem>
</file>

<file path=customXml/itemProps45.xml><?xml version="1.0" encoding="utf-8"?>
<ds:datastoreItem xmlns:ds="http://schemas.openxmlformats.org/officeDocument/2006/customXml" ds:itemID="{A876ED83-4D35-4CD9-A14E-469983562A8D}">
  <ds:schemaRefs/>
</ds:datastoreItem>
</file>

<file path=customXml/itemProps46.xml><?xml version="1.0" encoding="utf-8"?>
<ds:datastoreItem xmlns:ds="http://schemas.openxmlformats.org/officeDocument/2006/customXml" ds:itemID="{967E83C3-2D80-42A7-BEB0-71067ADAD9CE}">
  <ds:schemaRefs/>
</ds:datastoreItem>
</file>

<file path=customXml/itemProps47.xml><?xml version="1.0" encoding="utf-8"?>
<ds:datastoreItem xmlns:ds="http://schemas.openxmlformats.org/officeDocument/2006/customXml" ds:itemID="{2CB2142C-5517-471D-BB4C-ACE72C826766}">
  <ds:schemaRefs/>
</ds:datastoreItem>
</file>

<file path=customXml/itemProps48.xml><?xml version="1.0" encoding="utf-8"?>
<ds:datastoreItem xmlns:ds="http://schemas.openxmlformats.org/officeDocument/2006/customXml" ds:itemID="{41E106AB-3EE1-489B-940D-FCD614489539}">
  <ds:schemaRefs/>
</ds:datastoreItem>
</file>

<file path=customXml/itemProps49.xml><?xml version="1.0" encoding="utf-8"?>
<ds:datastoreItem xmlns:ds="http://schemas.openxmlformats.org/officeDocument/2006/customXml" ds:itemID="{152C4ADF-4ED3-4D27-BABA-11EB9D3AB9A7}">
  <ds:schemaRefs/>
</ds:datastoreItem>
</file>

<file path=customXml/itemProps5.xml><?xml version="1.0" encoding="utf-8"?>
<ds:datastoreItem xmlns:ds="http://schemas.openxmlformats.org/officeDocument/2006/customXml" ds:itemID="{380F4FF3-6F55-43F5-9B1B-081515EB0A47}">
  <ds:schemaRefs/>
</ds:datastoreItem>
</file>

<file path=customXml/itemProps50.xml><?xml version="1.0" encoding="utf-8"?>
<ds:datastoreItem xmlns:ds="http://schemas.openxmlformats.org/officeDocument/2006/customXml" ds:itemID="{B1E495C6-FF25-4DF0-AEFD-70FA8AA2025E}">
  <ds:schemaRefs/>
</ds:datastoreItem>
</file>

<file path=customXml/itemProps51.xml><?xml version="1.0" encoding="utf-8"?>
<ds:datastoreItem xmlns:ds="http://schemas.openxmlformats.org/officeDocument/2006/customXml" ds:itemID="{F1B8ACBB-D5CD-46BC-8D8C-CC1AAA8A538B}">
  <ds:schemaRefs/>
</ds:datastoreItem>
</file>

<file path=customXml/itemProps52.xml><?xml version="1.0" encoding="utf-8"?>
<ds:datastoreItem xmlns:ds="http://schemas.openxmlformats.org/officeDocument/2006/customXml" ds:itemID="{D7A1C59B-CA48-41D7-B32B-80F465C25889}">
  <ds:schemaRefs/>
</ds:datastoreItem>
</file>

<file path=customXml/itemProps53.xml><?xml version="1.0" encoding="utf-8"?>
<ds:datastoreItem xmlns:ds="http://schemas.openxmlformats.org/officeDocument/2006/customXml" ds:itemID="{2498B501-2AE2-4F99-A34E-1051F2FB28BF}">
  <ds:schemaRefs/>
</ds:datastoreItem>
</file>

<file path=customXml/itemProps54.xml><?xml version="1.0" encoding="utf-8"?>
<ds:datastoreItem xmlns:ds="http://schemas.openxmlformats.org/officeDocument/2006/customXml" ds:itemID="{3D4DDC6F-2896-427C-921C-EED50E08BBFA}">
  <ds:schemaRefs/>
</ds:datastoreItem>
</file>

<file path=customXml/itemProps55.xml><?xml version="1.0" encoding="utf-8"?>
<ds:datastoreItem xmlns:ds="http://schemas.openxmlformats.org/officeDocument/2006/customXml" ds:itemID="{0AB23814-FC83-4775-9C40-7B685C822D67}">
  <ds:schemaRefs/>
</ds:datastoreItem>
</file>

<file path=customXml/itemProps56.xml><?xml version="1.0" encoding="utf-8"?>
<ds:datastoreItem xmlns:ds="http://schemas.openxmlformats.org/officeDocument/2006/customXml" ds:itemID="{38DADC03-B9CA-4586-92F9-8A14F1B148B7}">
  <ds:schemaRefs/>
</ds:datastoreItem>
</file>

<file path=customXml/itemProps57.xml><?xml version="1.0" encoding="utf-8"?>
<ds:datastoreItem xmlns:ds="http://schemas.openxmlformats.org/officeDocument/2006/customXml" ds:itemID="{221C58C7-72BD-41D2-95AA-EAEC241219DD}">
  <ds:schemaRefs/>
</ds:datastoreItem>
</file>

<file path=customXml/itemProps58.xml><?xml version="1.0" encoding="utf-8"?>
<ds:datastoreItem xmlns:ds="http://schemas.openxmlformats.org/officeDocument/2006/customXml" ds:itemID="{2427F218-BDE9-428E-B6DA-6093D885E442}">
  <ds:schemaRefs/>
</ds:datastoreItem>
</file>

<file path=customXml/itemProps59.xml><?xml version="1.0" encoding="utf-8"?>
<ds:datastoreItem xmlns:ds="http://schemas.openxmlformats.org/officeDocument/2006/customXml" ds:itemID="{0A61F646-6352-4679-837D-523CD8070E60}">
  <ds:schemaRefs/>
</ds:datastoreItem>
</file>

<file path=customXml/itemProps6.xml><?xml version="1.0" encoding="utf-8"?>
<ds:datastoreItem xmlns:ds="http://schemas.openxmlformats.org/officeDocument/2006/customXml" ds:itemID="{EC2AE9EC-E979-45D2-B5A1-AC459CB0445D}">
  <ds:schemaRefs/>
</ds:datastoreItem>
</file>

<file path=customXml/itemProps60.xml><?xml version="1.0" encoding="utf-8"?>
<ds:datastoreItem xmlns:ds="http://schemas.openxmlformats.org/officeDocument/2006/customXml" ds:itemID="{F3979B23-6247-4D1E-83AC-5F5BDE2A3443}">
  <ds:schemaRefs/>
</ds:datastoreItem>
</file>

<file path=customXml/itemProps61.xml><?xml version="1.0" encoding="utf-8"?>
<ds:datastoreItem xmlns:ds="http://schemas.openxmlformats.org/officeDocument/2006/customXml" ds:itemID="{1E44E155-9480-48AF-A632-1653A0B7D3FA}">
  <ds:schemaRefs/>
</ds:datastoreItem>
</file>

<file path=customXml/itemProps62.xml><?xml version="1.0" encoding="utf-8"?>
<ds:datastoreItem xmlns:ds="http://schemas.openxmlformats.org/officeDocument/2006/customXml" ds:itemID="{C5AEB329-9295-4B78-8E44-F45F4E759358}">
  <ds:schemaRefs/>
</ds:datastoreItem>
</file>

<file path=customXml/itemProps63.xml><?xml version="1.0" encoding="utf-8"?>
<ds:datastoreItem xmlns:ds="http://schemas.openxmlformats.org/officeDocument/2006/customXml" ds:itemID="{F26803EA-4DD3-4B84-A91D-479DAC81AAC6}">
  <ds:schemaRefs/>
</ds:datastoreItem>
</file>

<file path=customXml/itemProps64.xml><?xml version="1.0" encoding="utf-8"?>
<ds:datastoreItem xmlns:ds="http://schemas.openxmlformats.org/officeDocument/2006/customXml" ds:itemID="{B9DA70D6-F9B8-4773-8B5B-6F683CFA54EA}">
  <ds:schemaRefs/>
</ds:datastoreItem>
</file>

<file path=customXml/itemProps65.xml><?xml version="1.0" encoding="utf-8"?>
<ds:datastoreItem xmlns:ds="http://schemas.openxmlformats.org/officeDocument/2006/customXml" ds:itemID="{6C274036-7D45-4445-9024-DDCFF04D96B7}">
  <ds:schemaRefs/>
</ds:datastoreItem>
</file>

<file path=customXml/itemProps66.xml><?xml version="1.0" encoding="utf-8"?>
<ds:datastoreItem xmlns:ds="http://schemas.openxmlformats.org/officeDocument/2006/customXml" ds:itemID="{7880E6B3-61A6-49BE-90CE-00EA4F46665B}">
  <ds:schemaRefs/>
</ds:datastoreItem>
</file>

<file path=customXml/itemProps67.xml><?xml version="1.0" encoding="utf-8"?>
<ds:datastoreItem xmlns:ds="http://schemas.openxmlformats.org/officeDocument/2006/customXml" ds:itemID="{6778251B-7D86-43F9-B409-371E70BF51C4}">
  <ds:schemaRefs/>
</ds:datastoreItem>
</file>

<file path=customXml/itemProps68.xml><?xml version="1.0" encoding="utf-8"?>
<ds:datastoreItem xmlns:ds="http://schemas.openxmlformats.org/officeDocument/2006/customXml" ds:itemID="{E9494404-1D60-4C86-84A9-6B32CD49E7E8}">
  <ds:schemaRefs/>
</ds:datastoreItem>
</file>

<file path=customXml/itemProps69.xml><?xml version="1.0" encoding="utf-8"?>
<ds:datastoreItem xmlns:ds="http://schemas.openxmlformats.org/officeDocument/2006/customXml" ds:itemID="{1C711923-647B-4F21-BF19-2BE2CBCDBC2C}">
  <ds:schemaRefs/>
</ds:datastoreItem>
</file>

<file path=customXml/itemProps7.xml><?xml version="1.0" encoding="utf-8"?>
<ds:datastoreItem xmlns:ds="http://schemas.openxmlformats.org/officeDocument/2006/customXml" ds:itemID="{67793E55-2B32-422B-A548-EC89DCE995C0}">
  <ds:schemaRefs/>
</ds:datastoreItem>
</file>

<file path=customXml/itemProps70.xml><?xml version="1.0" encoding="utf-8"?>
<ds:datastoreItem xmlns:ds="http://schemas.openxmlformats.org/officeDocument/2006/customXml" ds:itemID="{F09FECBB-2C65-4BEB-8828-1F7ADF9B77E1}">
  <ds:schemaRefs/>
</ds:datastoreItem>
</file>

<file path=customXml/itemProps71.xml><?xml version="1.0" encoding="utf-8"?>
<ds:datastoreItem xmlns:ds="http://schemas.openxmlformats.org/officeDocument/2006/customXml" ds:itemID="{82AB0CB5-15E6-4182-BEA3-D01346E26F9E}">
  <ds:schemaRefs/>
</ds:datastoreItem>
</file>

<file path=customXml/itemProps72.xml><?xml version="1.0" encoding="utf-8"?>
<ds:datastoreItem xmlns:ds="http://schemas.openxmlformats.org/officeDocument/2006/customXml" ds:itemID="{1E8E7665-4A3D-40DD-BF7E-D746EF27CD5C}">
  <ds:schemaRefs/>
</ds:datastoreItem>
</file>

<file path=customXml/itemProps73.xml><?xml version="1.0" encoding="utf-8"?>
<ds:datastoreItem xmlns:ds="http://schemas.openxmlformats.org/officeDocument/2006/customXml" ds:itemID="{9FC06D1E-B5C3-4B6A-BB69-200DB3D7871D}">
  <ds:schemaRefs/>
</ds:datastoreItem>
</file>

<file path=customXml/itemProps74.xml><?xml version="1.0" encoding="utf-8"?>
<ds:datastoreItem xmlns:ds="http://schemas.openxmlformats.org/officeDocument/2006/customXml" ds:itemID="{8E90A2C4-2392-4A6A-8D23-1DF830BD408A}">
  <ds:schemaRefs/>
</ds:datastoreItem>
</file>

<file path=customXml/itemProps75.xml><?xml version="1.0" encoding="utf-8"?>
<ds:datastoreItem xmlns:ds="http://schemas.openxmlformats.org/officeDocument/2006/customXml" ds:itemID="{1E62E0C3-AA6F-47A4-8DBA-BD2B018B275C}">
  <ds:schemaRefs/>
</ds:datastoreItem>
</file>

<file path=customXml/itemProps76.xml><?xml version="1.0" encoding="utf-8"?>
<ds:datastoreItem xmlns:ds="http://schemas.openxmlformats.org/officeDocument/2006/customXml" ds:itemID="{92FE7A95-A6AF-4750-83DF-6435D6B372C3}">
  <ds:schemaRefs/>
</ds:datastoreItem>
</file>

<file path=customXml/itemProps77.xml><?xml version="1.0" encoding="utf-8"?>
<ds:datastoreItem xmlns:ds="http://schemas.openxmlformats.org/officeDocument/2006/customXml" ds:itemID="{7CDF3C99-210A-4D48-9ED6-36982CFB53E2}">
  <ds:schemaRefs/>
</ds:datastoreItem>
</file>

<file path=customXml/itemProps78.xml><?xml version="1.0" encoding="utf-8"?>
<ds:datastoreItem xmlns:ds="http://schemas.openxmlformats.org/officeDocument/2006/customXml" ds:itemID="{5809610A-A761-4F3B-974C-457280FAD0E1}">
  <ds:schemaRefs/>
</ds:datastoreItem>
</file>

<file path=customXml/itemProps79.xml><?xml version="1.0" encoding="utf-8"?>
<ds:datastoreItem xmlns:ds="http://schemas.openxmlformats.org/officeDocument/2006/customXml" ds:itemID="{5C407D53-1FDC-4A15-AFC8-F06729F3F429}">
  <ds:schemaRefs/>
</ds:datastoreItem>
</file>

<file path=customXml/itemProps8.xml><?xml version="1.0" encoding="utf-8"?>
<ds:datastoreItem xmlns:ds="http://schemas.openxmlformats.org/officeDocument/2006/customXml" ds:itemID="{68E336CE-ADDA-4D1D-B790-F2A645F6FDEE}">
  <ds:schemaRefs/>
</ds:datastoreItem>
</file>

<file path=customXml/itemProps80.xml><?xml version="1.0" encoding="utf-8"?>
<ds:datastoreItem xmlns:ds="http://schemas.openxmlformats.org/officeDocument/2006/customXml" ds:itemID="{ED5A8222-308A-451D-BCD7-F38898F036E3}">
  <ds:schemaRefs/>
</ds:datastoreItem>
</file>

<file path=customXml/itemProps81.xml><?xml version="1.0" encoding="utf-8"?>
<ds:datastoreItem xmlns:ds="http://schemas.openxmlformats.org/officeDocument/2006/customXml" ds:itemID="{BC9B3C34-1908-4AFD-93EB-59980FF39C5D}">
  <ds:schemaRefs/>
</ds:datastoreItem>
</file>

<file path=customXml/itemProps82.xml><?xml version="1.0" encoding="utf-8"?>
<ds:datastoreItem xmlns:ds="http://schemas.openxmlformats.org/officeDocument/2006/customXml" ds:itemID="{D08CC891-3432-48B1-8C99-50555DD0C91E}">
  <ds:schemaRefs/>
</ds:datastoreItem>
</file>

<file path=customXml/itemProps83.xml><?xml version="1.0" encoding="utf-8"?>
<ds:datastoreItem xmlns:ds="http://schemas.openxmlformats.org/officeDocument/2006/customXml" ds:itemID="{3BFCE6CF-E578-40DB-9CC0-12188DAA5EBF}">
  <ds:schemaRefs/>
</ds:datastoreItem>
</file>

<file path=customXml/itemProps84.xml><?xml version="1.0" encoding="utf-8"?>
<ds:datastoreItem xmlns:ds="http://schemas.openxmlformats.org/officeDocument/2006/customXml" ds:itemID="{521B849E-0CB4-43DA-8379-A13F8EEB9AB9}">
  <ds:schemaRefs/>
</ds:datastoreItem>
</file>

<file path=customXml/itemProps85.xml><?xml version="1.0" encoding="utf-8"?>
<ds:datastoreItem xmlns:ds="http://schemas.openxmlformats.org/officeDocument/2006/customXml" ds:itemID="{284E4F63-0877-45F6-9AFD-653455CA0EF9}">
  <ds:schemaRefs/>
</ds:datastoreItem>
</file>

<file path=customXml/itemProps86.xml><?xml version="1.0" encoding="utf-8"?>
<ds:datastoreItem xmlns:ds="http://schemas.openxmlformats.org/officeDocument/2006/customXml" ds:itemID="{443B6581-4CF4-4AA9-A0CF-414CC157B576}">
  <ds:schemaRefs/>
</ds:datastoreItem>
</file>

<file path=customXml/itemProps87.xml><?xml version="1.0" encoding="utf-8"?>
<ds:datastoreItem xmlns:ds="http://schemas.openxmlformats.org/officeDocument/2006/customXml" ds:itemID="{9DD8E9AF-A9BF-49B3-A419-E3FACD6969E8}">
  <ds:schemaRefs/>
</ds:datastoreItem>
</file>

<file path=customXml/itemProps88.xml><?xml version="1.0" encoding="utf-8"?>
<ds:datastoreItem xmlns:ds="http://schemas.openxmlformats.org/officeDocument/2006/customXml" ds:itemID="{EB46B762-59C2-4CC5-9F5E-C298CD6DB70F}">
  <ds:schemaRefs/>
</ds:datastoreItem>
</file>

<file path=customXml/itemProps89.xml><?xml version="1.0" encoding="utf-8"?>
<ds:datastoreItem xmlns:ds="http://schemas.openxmlformats.org/officeDocument/2006/customXml" ds:itemID="{2DE68EB5-6A9A-404E-9A00-8434A99E4DD0}">
  <ds:schemaRefs/>
</ds:datastoreItem>
</file>

<file path=customXml/itemProps9.xml><?xml version="1.0" encoding="utf-8"?>
<ds:datastoreItem xmlns:ds="http://schemas.openxmlformats.org/officeDocument/2006/customXml" ds:itemID="{A2B57B91-CD6E-4FD1-8EF1-C05776A2DAA4}">
  <ds:schemaRefs/>
</ds:datastoreItem>
</file>

<file path=customXml/itemProps90.xml><?xml version="1.0" encoding="utf-8"?>
<ds:datastoreItem xmlns:ds="http://schemas.openxmlformats.org/officeDocument/2006/customXml" ds:itemID="{80812C0C-DF39-4FC1-A87E-4834F0AE70B9}">
  <ds:schemaRefs/>
</ds:datastoreItem>
</file>

<file path=customXml/itemProps91.xml><?xml version="1.0" encoding="utf-8"?>
<ds:datastoreItem xmlns:ds="http://schemas.openxmlformats.org/officeDocument/2006/customXml" ds:itemID="{09E28409-AADA-415B-AAFE-1E44125D099C}">
  <ds:schemaRefs/>
</ds:datastoreItem>
</file>

<file path=customXml/itemProps92.xml><?xml version="1.0" encoding="utf-8"?>
<ds:datastoreItem xmlns:ds="http://schemas.openxmlformats.org/officeDocument/2006/customXml" ds:itemID="{CBA95A18-F53F-43B7-907E-AA3F3155638A}">
  <ds:schemaRefs/>
</ds:datastoreItem>
</file>

<file path=customXml/itemProps93.xml><?xml version="1.0" encoding="utf-8"?>
<ds:datastoreItem xmlns:ds="http://schemas.openxmlformats.org/officeDocument/2006/customXml" ds:itemID="{C03CD280-FD08-4E68-B370-714DB89895D9}">
  <ds:schemaRefs/>
</ds:datastoreItem>
</file>

<file path=customXml/itemProps94.xml><?xml version="1.0" encoding="utf-8"?>
<ds:datastoreItem xmlns:ds="http://schemas.openxmlformats.org/officeDocument/2006/customXml" ds:itemID="{50538C67-4BD6-49E4-9C6E-0CC349DBDD91}">
  <ds:schemaRefs/>
</ds:datastoreItem>
</file>

<file path=customXml/itemProps95.xml><?xml version="1.0" encoding="utf-8"?>
<ds:datastoreItem xmlns:ds="http://schemas.openxmlformats.org/officeDocument/2006/customXml" ds:itemID="{1E06CA40-E438-4049-BC82-0F171F6B5C9A}">
  <ds:schemaRefs/>
</ds:datastoreItem>
</file>

<file path=customXml/itemProps96.xml><?xml version="1.0" encoding="utf-8"?>
<ds:datastoreItem xmlns:ds="http://schemas.openxmlformats.org/officeDocument/2006/customXml" ds:itemID="{553F1440-6D4A-4FE9-9212-99B6EDE84436}">
  <ds:schemaRefs/>
</ds:datastoreItem>
</file>

<file path=customXml/itemProps97.xml><?xml version="1.0" encoding="utf-8"?>
<ds:datastoreItem xmlns:ds="http://schemas.openxmlformats.org/officeDocument/2006/customXml" ds:itemID="{D4A2BB82-9DCE-4FBF-A880-4A277BC1C7F5}">
  <ds:schemaRefs/>
</ds:datastoreItem>
</file>

<file path=customXml/itemProps98.xml><?xml version="1.0" encoding="utf-8"?>
<ds:datastoreItem xmlns:ds="http://schemas.openxmlformats.org/officeDocument/2006/customXml" ds:itemID="{ADDD6935-32D7-4128-B488-255CF0D3F6C5}">
  <ds:schemaRefs/>
</ds:datastoreItem>
</file>

<file path=customXml/itemProps99.xml><?xml version="1.0" encoding="utf-8"?>
<ds:datastoreItem xmlns:ds="http://schemas.openxmlformats.org/officeDocument/2006/customXml" ds:itemID="{AAD1A446-7226-468B-A424-1D1C5DFC2F2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53A物理讲、练模版</Template>
  <TotalTime>182</TotalTime>
  <Words>3384</Words>
  <Application>Microsoft Office PowerPoint</Application>
  <PresentationFormat>自定义</PresentationFormat>
  <Paragraphs>337</Paragraphs>
  <Slides>44</Slides>
  <Notes>33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44</vt:i4>
      </vt:variant>
    </vt:vector>
  </HeadingPairs>
  <TitlesOfParts>
    <vt:vector size="62" baseType="lpstr">
      <vt:lpstr>等线</vt:lpstr>
      <vt:lpstr>等线 Light</vt:lpstr>
      <vt:lpstr>仿宋</vt:lpstr>
      <vt:lpstr>黑体</vt:lpstr>
      <vt:lpstr>华文隶书</vt:lpstr>
      <vt:lpstr>华文细黑</vt:lpstr>
      <vt:lpstr>楷体</vt:lpstr>
      <vt:lpstr>宋体</vt:lpstr>
      <vt:lpstr>微软雅黑</vt:lpstr>
      <vt:lpstr>Arial</vt:lpstr>
      <vt:lpstr>Arial Narrow</vt:lpstr>
      <vt:lpstr>Calibri</vt:lpstr>
      <vt:lpstr>Times New Roman</vt:lpstr>
      <vt:lpstr>自定义设计方案</vt:lpstr>
      <vt:lpstr>返回目录</vt:lpstr>
      <vt:lpstr>2_Office 主题​​</vt:lpstr>
      <vt:lpstr>Equation</vt:lpstr>
      <vt:lpstr>MathType 6.0 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封面标题</dc:title>
  <dc:creator>CHEN Sir</dc:creator>
  <cp:lastModifiedBy>陈SIR</cp:lastModifiedBy>
  <cp:revision>223</cp:revision>
  <dcterms:created xsi:type="dcterms:W3CDTF">2025-01-13T03:19:00Z</dcterms:created>
  <dcterms:modified xsi:type="dcterms:W3CDTF">2025-06-03T07:22:11Z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B100AC8CFBFB46D88B9B9069DB444D78_12</vt:lpwstr>
  </property>
  <property fmtid="{D5CDD505-2E9C-101B-9397-08002B2CF9AE}" pid="3" name="KSOProductBuildVer">
    <vt:lpwstr>2052-12.1.0.19770</vt:lpwstr>
  </property>
</Properties>
</file>